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Anketni upitnik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Fokus grupe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A941067B-6A53-4737-9315-23C9E001BA25}">
      <dgm:prSet custT="1"/>
      <dgm:spPr/>
      <dgm:t>
        <a:bodyPr/>
        <a:lstStyle/>
        <a:p>
          <a:r>
            <a:rPr lang="hr-HR" sz="1800" dirty="0"/>
            <a:t>ispitati zadovoljstvo roditelja radom udruge „Moje dijete”, Solin</a:t>
          </a:r>
          <a:endParaRPr lang="en-US" sz="1800" dirty="0"/>
        </a:p>
      </dgm:t>
    </dgm:pt>
    <dgm:pt modelId="{FAAE1616-CA4B-449E-BCB8-B95A90F5359D}" type="parTrans" cxnId="{F976592F-C151-4CF9-941B-E83EFA0F7317}">
      <dgm:prSet/>
      <dgm:spPr/>
      <dgm:t>
        <a:bodyPr/>
        <a:lstStyle/>
        <a:p>
          <a:endParaRPr lang="en-US"/>
        </a:p>
      </dgm:t>
    </dgm:pt>
    <dgm:pt modelId="{D361C059-6A1C-4011-80D1-65AB1E658ABD}" type="sibTrans" cxnId="{F976592F-C151-4CF9-941B-E83EFA0F7317}">
      <dgm:prSet/>
      <dgm:spPr/>
      <dgm:t>
        <a:bodyPr/>
        <a:lstStyle/>
        <a:p>
          <a:endParaRPr lang="en-US"/>
        </a:p>
      </dgm:t>
    </dgm:pt>
    <dgm:pt modelId="{5BC21BA7-51A8-40CC-A759-93B565429593}">
      <dgm:prSet custT="1"/>
      <dgm:spPr/>
      <dgm:t>
        <a:bodyPr/>
        <a:lstStyle/>
        <a:p>
          <a:r>
            <a:rPr lang="hr-HR" sz="1800" dirty="0"/>
            <a:t>ispitati određene nedostatke i prijedloge za poboljšanja u radu udruge</a:t>
          </a:r>
          <a:endParaRPr lang="en-US" sz="1800" dirty="0"/>
        </a:p>
      </dgm:t>
    </dgm:pt>
    <dgm:pt modelId="{0E7F4AE0-B1CD-426E-BE7E-F58B0427F284}" type="parTrans" cxnId="{4C3A96A9-35F1-4862-9233-4786B25F0DE4}">
      <dgm:prSet/>
      <dgm:spPr/>
      <dgm:t>
        <a:bodyPr/>
        <a:lstStyle/>
        <a:p>
          <a:endParaRPr lang="en-US"/>
        </a:p>
      </dgm:t>
    </dgm:pt>
    <dgm:pt modelId="{054E8F1C-0363-46B7-A8C0-AE8ED9B3DCC5}" type="sibTrans" cxnId="{4C3A96A9-35F1-4862-9233-4786B25F0DE4}">
      <dgm:prSet/>
      <dgm:spPr/>
      <dgm:t>
        <a:bodyPr/>
        <a:lstStyle/>
        <a:p>
          <a:endParaRPr lang="en-US"/>
        </a:p>
      </dgm:t>
    </dgm:pt>
    <dgm:pt modelId="{233303D7-2E09-4B9D-BA50-03E58DF6882B}">
      <dgm:prSet custT="1"/>
      <dgm:spPr/>
      <dgm:t>
        <a:bodyPr/>
        <a:lstStyle/>
        <a:p>
          <a:r>
            <a:rPr lang="hr-HR" sz="1800" dirty="0"/>
            <a:t>upoznatost roditelja s radom udruge kao i njenim materijalnim i kadrovskim mogućnostima</a:t>
          </a:r>
          <a:endParaRPr lang="en-US" sz="1800" dirty="0"/>
        </a:p>
      </dgm:t>
    </dgm:pt>
    <dgm:pt modelId="{0BBD3726-94DA-4C1A-89B0-70BB0BDF621B}" type="parTrans" cxnId="{8CBB2EE1-6A4E-4B9E-BB85-AB9E94A7C457}">
      <dgm:prSet/>
      <dgm:spPr/>
      <dgm:t>
        <a:bodyPr/>
        <a:lstStyle/>
        <a:p>
          <a:endParaRPr lang="en-US"/>
        </a:p>
      </dgm:t>
    </dgm:pt>
    <dgm:pt modelId="{ABDE3FFC-9D2D-47B8-92BC-F281DF71AF01}" type="sibTrans" cxnId="{8CBB2EE1-6A4E-4B9E-BB85-AB9E94A7C45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ispitati terapijske potrebe i potrebe za socijalnim uslugama i pravima roditelja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7F947129-3C56-4726-A379-B5164BCB3E88}">
      <dgm:prSet custT="1"/>
      <dgm:spPr/>
      <dgm:t>
        <a:bodyPr/>
        <a:lstStyle/>
        <a:p>
          <a:r>
            <a:rPr lang="hr-HR" sz="1800" dirty="0"/>
            <a:t>ispitati učestalost i intenzitet korištenja terapijskih usluga, pružateljima terapijskih usluga, eventualnim nedostacima u primanju terapija te dodatnim potrebama za terapijskim uslugama </a:t>
          </a:r>
          <a:endParaRPr lang="en-US" sz="1800" dirty="0"/>
        </a:p>
      </dgm:t>
    </dgm:pt>
    <dgm:pt modelId="{6161A5A8-CC8A-4285-B04E-4FB075ED334C}" type="parTrans" cxnId="{DC60E790-A803-4AA2-9710-4A8772D805FF}">
      <dgm:prSet/>
      <dgm:spPr/>
      <dgm:t>
        <a:bodyPr/>
        <a:lstStyle/>
        <a:p>
          <a:endParaRPr lang="en-US"/>
        </a:p>
      </dgm:t>
    </dgm:pt>
    <dgm:pt modelId="{E43310AF-E157-4549-8331-E1469AC63724}" type="sibTrans" cxnId="{DC60E790-A803-4AA2-9710-4A8772D805F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96725" custScaleY="144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07593" custScaleY="56313" custLinFactNeighborX="1169" custLinFactNeighborY="-4440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99636" custScaleY="130306" custLinFactNeighborY="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97380" custScaleY="51017" custLinFactNeighborX="-2226" custLinFactNeighborY="-1182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 custLinFactNeighborX="7576" custLinFactNeighborY="-5173"/>
      <dgm:spPr/>
    </dgm:pt>
  </dgm:ptLst>
  <dgm:cxnLst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4C3A96A9-35F1-4862-9233-4786B25F0DE4}" srcId="{0135F7AE-5419-4D01-910E-1FD4413DD80A}" destId="{5BC21BA7-51A8-40CC-A759-93B565429593}" srcOrd="2" destOrd="0" parTransId="{0E7F4AE0-B1CD-426E-BE7E-F58B0427F284}" sibTransId="{054E8F1C-0363-46B7-A8C0-AE8ED9B3DCC5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F303B6F6-4FE2-40E7-B4F1-0D668063BC3A}" type="presOf" srcId="{5BC21BA7-51A8-40CC-A759-93B565429593}" destId="{15EC2D18-EF2D-46DD-9C04-1F969226EBF5}" srcOrd="0" destOrd="2" presId="urn:microsoft.com/office/officeart/2005/8/layout/bList2"/>
    <dgm:cxn modelId="{6B422221-AAF6-412E-A3B5-9383FAF3CC43}" type="presOf" srcId="{A941067B-6A53-4737-9315-23C9E001BA25}" destId="{15EC2D18-EF2D-46DD-9C04-1F969226EBF5}" srcOrd="0" destOrd="1" presId="urn:microsoft.com/office/officeart/2005/8/layout/bList2"/>
    <dgm:cxn modelId="{8CBB2EE1-6A4E-4B9E-BB85-AB9E94A7C457}" srcId="{0135F7AE-5419-4D01-910E-1FD4413DD80A}" destId="{233303D7-2E09-4B9D-BA50-03E58DF6882B}" srcOrd="3" destOrd="0" parTransId="{0BBD3726-94DA-4C1A-89B0-70BB0BDF621B}" sibTransId="{ABDE3FFC-9D2D-47B8-92BC-F281DF71AF01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D28BDED9-7CD9-48C6-BEB1-329D3E5EC172}" type="presOf" srcId="{7F947129-3C56-4726-A379-B5164BCB3E88}" destId="{2AFE2EED-6654-476C-B436-C00469154F46}" srcOrd="0" destOrd="1" presId="urn:microsoft.com/office/officeart/2005/8/layout/bList2"/>
    <dgm:cxn modelId="{DC60E790-A803-4AA2-9710-4A8772D805FF}" srcId="{32D1B978-F265-46AB-99A6-B06CAD0D10CD}" destId="{7F947129-3C56-4726-A379-B5164BCB3E88}" srcOrd="1" destOrd="0" parTransId="{6161A5A8-CC8A-4285-B04E-4FB075ED334C}" sibTransId="{E43310AF-E157-4549-8331-E1469AC63724}"/>
    <dgm:cxn modelId="{F976592F-C151-4CF9-941B-E83EFA0F7317}" srcId="{0135F7AE-5419-4D01-910E-1FD4413DD80A}" destId="{A941067B-6A53-4737-9315-23C9E001BA25}" srcOrd="1" destOrd="0" parTransId="{FAAE1616-CA4B-449E-BCB8-B95A90F5359D}" sibTransId="{D361C059-6A1C-4011-80D1-65AB1E658ABD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690D8D1F-8AF4-4F7A-8584-076943531932}" type="presOf" srcId="{233303D7-2E09-4B9D-BA50-03E58DF6882B}" destId="{15EC2D18-EF2D-46DD-9C04-1F969226EBF5}" srcOrd="0" destOrd="3" presId="urn:microsoft.com/office/officeart/2005/8/layout/bList2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2 -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9 roditelja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r>
            <a:rPr lang="hr-HR" sz="1800" dirty="0"/>
            <a:t>15 roditelja</a:t>
          </a:r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F22FB26E-4659-4EAC-85EE-718D0FB4FD0C}">
      <dgm:prSet custT="1"/>
      <dgm:spPr/>
      <dgm:t>
        <a:bodyPr/>
        <a:lstStyle/>
        <a:p>
          <a:r>
            <a:rPr lang="hr-HR" sz="1800" dirty="0"/>
            <a:t>djeca u dobi od 2,5 godine do 12 godina (M=4,5 godina)</a:t>
          </a:r>
          <a:endParaRPr lang="en-US" sz="1800" dirty="0"/>
        </a:p>
      </dgm:t>
    </dgm:pt>
    <dgm:pt modelId="{B21BBE14-F2C3-46A9-9EEE-40A6F6166177}" type="parTrans" cxnId="{8880CC57-FF55-429C-939D-C98B93341561}">
      <dgm:prSet/>
      <dgm:spPr/>
      <dgm:t>
        <a:bodyPr/>
        <a:lstStyle/>
        <a:p>
          <a:endParaRPr lang="en-US"/>
        </a:p>
      </dgm:t>
    </dgm:pt>
    <dgm:pt modelId="{00AA2BD6-2B8E-493A-A4BB-78D21A37D8A7}" type="sibTrans" cxnId="{8880CC57-FF55-429C-939D-C98B93341561}">
      <dgm:prSet/>
      <dgm:spPr/>
      <dgm:t>
        <a:bodyPr/>
        <a:lstStyle/>
        <a:p>
          <a:endParaRPr lang="en-US"/>
        </a:p>
      </dgm:t>
    </dgm:pt>
    <dgm:pt modelId="{13385F49-4270-4DBA-8364-DAFD898AB117}">
      <dgm:prSet custT="1"/>
      <dgm:spPr/>
      <dgm:t>
        <a:bodyPr/>
        <a:lstStyle/>
        <a:p>
          <a:r>
            <a:rPr lang="hr-HR" sz="1800" dirty="0"/>
            <a:t> najviše s dijagnozom poremećaja iz spektra autizma/usporenog razvoja i govora</a:t>
          </a:r>
          <a:endParaRPr lang="en-US" sz="1800" dirty="0"/>
        </a:p>
      </dgm:t>
    </dgm:pt>
    <dgm:pt modelId="{23372699-0447-4CC5-A292-504E88C7766A}" type="parTrans" cxnId="{8974266E-C694-4259-BFFD-516DD1B4210F}">
      <dgm:prSet/>
      <dgm:spPr/>
      <dgm:t>
        <a:bodyPr/>
        <a:lstStyle/>
        <a:p>
          <a:endParaRPr lang="en-US"/>
        </a:p>
      </dgm:t>
    </dgm:pt>
    <dgm:pt modelId="{5B870681-44E5-4789-813B-53F56BA5076C}" type="sibTrans" cxnId="{8974266E-C694-4259-BFFD-516DD1B4210F}">
      <dgm:prSet/>
      <dgm:spPr/>
      <dgm:t>
        <a:bodyPr/>
        <a:lstStyle/>
        <a:p>
          <a:endParaRPr lang="en-US"/>
        </a:p>
      </dgm:t>
    </dgm:pt>
    <dgm:pt modelId="{3396D211-9303-4BF2-854D-DF8F07E53AFD}">
      <dgm:prSet custT="1"/>
      <dgm:spPr/>
      <dgm:t>
        <a:bodyPr/>
        <a:lstStyle/>
        <a:p>
          <a:r>
            <a:rPr lang="hr-HR" sz="1800" dirty="0"/>
            <a:t>Djeca dobi od 16 godina do 37 godine (M=25,2 godina)</a:t>
          </a:r>
          <a:endParaRPr lang="en-US" sz="1800" dirty="0"/>
        </a:p>
      </dgm:t>
    </dgm:pt>
    <dgm:pt modelId="{3647AA5F-D6E3-4482-884E-29C8BFEC93C4}" type="parTrans" cxnId="{0485BE1A-2196-4D2D-805C-15B82BDD0B97}">
      <dgm:prSet/>
      <dgm:spPr/>
      <dgm:t>
        <a:bodyPr/>
        <a:lstStyle/>
        <a:p>
          <a:endParaRPr lang="en-US"/>
        </a:p>
      </dgm:t>
    </dgm:pt>
    <dgm:pt modelId="{884E2B26-0F97-424F-A62E-B64A6F921EBE}" type="sibTrans" cxnId="{0485BE1A-2196-4D2D-805C-15B82BDD0B97}">
      <dgm:prSet/>
      <dgm:spPr/>
      <dgm:t>
        <a:bodyPr/>
        <a:lstStyle/>
        <a:p>
          <a:endParaRPr lang="en-US"/>
        </a:p>
      </dgm:t>
    </dgm:pt>
    <dgm:pt modelId="{653ABE8C-FDD2-4E2C-8592-D37F21C52AC4}">
      <dgm:prSet custT="1"/>
      <dgm:spPr/>
      <dgm:t>
        <a:bodyPr/>
        <a:lstStyle/>
        <a:p>
          <a:r>
            <a:rPr lang="hr-HR" sz="1800" dirty="0"/>
            <a:t>najviše s dijagnozom intelektualnih teškoća</a:t>
          </a:r>
          <a:endParaRPr lang="en-US" sz="1800" dirty="0"/>
        </a:p>
      </dgm:t>
    </dgm:pt>
    <dgm:pt modelId="{C6AEFAEB-5CB3-477D-94D8-EDB96BDBF3A3}" type="parTrans" cxnId="{AF90FF53-D4C2-4E52-9EFB-87B22A58649B}">
      <dgm:prSet/>
      <dgm:spPr/>
      <dgm:t>
        <a:bodyPr/>
        <a:lstStyle/>
        <a:p>
          <a:endParaRPr lang="en-US"/>
        </a:p>
      </dgm:t>
    </dgm:pt>
    <dgm:pt modelId="{F34D4ADD-DB74-4940-9B0F-3895B5499ACE}" type="sibTrans" cxnId="{AF90FF53-D4C2-4E52-9EFB-87B22A58649B}">
      <dgm:prSet/>
      <dgm:spPr/>
      <dgm:t>
        <a:bodyPr/>
        <a:lstStyle/>
        <a:p>
          <a:endParaRPr lang="en-US"/>
        </a:p>
      </dgm:t>
    </dgm:pt>
    <dgm:pt modelId="{62932F19-FA09-4F20-BFAE-E7CB88C40848}">
      <dgm:prSet custT="1"/>
      <dgm:spPr/>
      <dgm:t>
        <a:bodyPr/>
        <a:lstStyle/>
        <a:p>
          <a:r>
            <a:rPr lang="hr-HR" sz="1800" dirty="0"/>
            <a:t>većina djece uključena u predškolsku/školsku ustanovu + terapijske usluge (predškolska djeca)</a:t>
          </a:r>
          <a:endParaRPr lang="en-US" sz="1800" dirty="0"/>
        </a:p>
      </dgm:t>
    </dgm:pt>
    <dgm:pt modelId="{F5EDE03E-11D7-4B28-83E7-BADC63872979}" type="parTrans" cxnId="{5F7540A6-E250-474D-9951-6BF0C3B7C124}">
      <dgm:prSet/>
      <dgm:spPr/>
      <dgm:t>
        <a:bodyPr/>
        <a:lstStyle/>
        <a:p>
          <a:endParaRPr lang="en-US"/>
        </a:p>
      </dgm:t>
    </dgm:pt>
    <dgm:pt modelId="{6C4D6ADD-AEE2-4BBF-BC56-B2615246486E}" type="sibTrans" cxnId="{5F7540A6-E250-474D-9951-6BF0C3B7C124}">
      <dgm:prSet/>
      <dgm:spPr/>
      <dgm:t>
        <a:bodyPr/>
        <a:lstStyle/>
        <a:p>
          <a:endParaRPr lang="en-US"/>
        </a:p>
      </dgm:t>
    </dgm:pt>
    <dgm:pt modelId="{273C8221-B7B9-4C42-A73F-5553EB3652AD}">
      <dgm:prSet custT="1"/>
      <dgm:spPr/>
      <dgm:t>
        <a:bodyPr/>
        <a:lstStyle/>
        <a:p>
          <a:r>
            <a:rPr lang="hr-HR" sz="1800" dirty="0"/>
            <a:t>većina OSI nije uključena u nikakve  terapijske usluge i ne primaju nikakve socijalne usluge (u vidu boravka ili psihosocijalne podrške)</a:t>
          </a:r>
          <a:endParaRPr lang="en-US" sz="1800" dirty="0"/>
        </a:p>
      </dgm:t>
    </dgm:pt>
    <dgm:pt modelId="{5DB8F516-6510-4D89-BD28-44AF981390FF}" type="parTrans" cxnId="{8364C931-5DFB-4C38-B3AD-315D3CED95C0}">
      <dgm:prSet/>
      <dgm:spPr/>
      <dgm:t>
        <a:bodyPr/>
        <a:lstStyle/>
        <a:p>
          <a:endParaRPr lang="en-US"/>
        </a:p>
      </dgm:t>
    </dgm:pt>
    <dgm:pt modelId="{D6A5FEE1-7092-4C49-83F1-F073FB33C72D}" type="sibTrans" cxnId="{8364C931-5DFB-4C38-B3AD-315D3CED95C0}">
      <dgm:prSet/>
      <dgm:spPr/>
      <dgm:t>
        <a:bodyPr/>
        <a:lstStyle/>
        <a:p>
          <a:endParaRPr lang="en-US"/>
        </a:p>
      </dgm:t>
    </dgm:pt>
    <dgm:pt modelId="{FE85D17B-FAE0-4113-8B35-7385BF406C83}">
      <dgm:prSet custT="1"/>
      <dgm:spPr/>
      <dgm:t>
        <a:bodyPr/>
        <a:lstStyle/>
        <a:p>
          <a:r>
            <a:rPr lang="hr-HR" sz="1800" dirty="0"/>
            <a:t>najviše koriste terapijske usluge po udrugama</a:t>
          </a:r>
          <a:endParaRPr lang="en-US" sz="1800" dirty="0"/>
        </a:p>
      </dgm:t>
    </dgm:pt>
    <dgm:pt modelId="{DAEBFB5E-0301-4C71-9340-5161C0CA3C02}" type="parTrans" cxnId="{E6BAA857-B5B8-442D-81DF-B2988109E7B2}">
      <dgm:prSet/>
      <dgm:spPr/>
      <dgm:t>
        <a:bodyPr/>
        <a:lstStyle/>
        <a:p>
          <a:endParaRPr lang="en-US"/>
        </a:p>
      </dgm:t>
    </dgm:pt>
    <dgm:pt modelId="{B3A20ED2-0EED-4483-84F4-119C08A0D99C}" type="sibTrans" cxnId="{E6BAA857-B5B8-442D-81DF-B2988109E7B2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14313" custScaleY="177466" custLinFactNeighborX="-30153" custLinFactNeighborY="2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11749" custScaleY="104921" custLinFactNeighborX="-36338" custLinFactNeighborY="36604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22554" custScaleY="182290" custLinFactNeighborY="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113638" custScaleY="113571" custLinFactNeighborX="-2366" custLinFactNeighborY="65558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/>
      <dgm:spPr/>
    </dgm:pt>
  </dgm:ptLst>
  <dgm:cxnLst>
    <dgm:cxn modelId="{A8CA2EF2-C93A-4190-9DC0-B62D6766387A}" type="presOf" srcId="{FE85D17B-FAE0-4113-8B35-7385BF406C83}" destId="{2AFE2EED-6654-476C-B436-C00469154F46}" srcOrd="0" destOrd="4" presId="urn:microsoft.com/office/officeart/2005/8/layout/bList2"/>
    <dgm:cxn modelId="{629AE71D-FB46-4D70-93D4-35E8CA8F289E}" type="presOf" srcId="{3396D211-9303-4BF2-854D-DF8F07E53AFD}" destId="{2AFE2EED-6654-476C-B436-C00469154F46}" srcOrd="0" destOrd="1" presId="urn:microsoft.com/office/officeart/2005/8/layout/bList2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5F7540A6-E250-474D-9951-6BF0C3B7C124}" srcId="{0135F7AE-5419-4D01-910E-1FD4413DD80A}" destId="{62932F19-FA09-4F20-BFAE-E7CB88C40848}" srcOrd="3" destOrd="0" parTransId="{F5EDE03E-11D7-4B28-83E7-BADC63872979}" sibTransId="{6C4D6ADD-AEE2-4BBF-BC56-B2615246486E}"/>
    <dgm:cxn modelId="{8974266E-C694-4259-BFFD-516DD1B4210F}" srcId="{0135F7AE-5419-4D01-910E-1FD4413DD80A}" destId="{13385F49-4270-4DBA-8364-DAFD898AB117}" srcOrd="2" destOrd="0" parTransId="{23372699-0447-4CC5-A292-504E88C7766A}" sibTransId="{5B870681-44E5-4789-813B-53F56BA5076C}"/>
    <dgm:cxn modelId="{EA55C756-5864-49C6-AB29-4E0150C51FDB}" type="presOf" srcId="{653ABE8C-FDD2-4E2C-8592-D37F21C52AC4}" destId="{2AFE2EED-6654-476C-B436-C00469154F46}" srcOrd="0" destOrd="2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8880CC57-FF55-429C-939D-C98B93341561}" srcId="{0135F7AE-5419-4D01-910E-1FD4413DD80A}" destId="{F22FB26E-4659-4EAC-85EE-718D0FB4FD0C}" srcOrd="1" destOrd="0" parTransId="{B21BBE14-F2C3-46A9-9EEE-40A6F6166177}" sibTransId="{00AA2BD6-2B8E-493A-A4BB-78D21A37D8A7}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FC4DBFA6-8F9C-4A7A-85A4-A717FD69ADE5}" type="presOf" srcId="{62932F19-FA09-4F20-BFAE-E7CB88C40848}" destId="{15EC2D18-EF2D-46DD-9C04-1F969226EBF5}" srcOrd="0" destOrd="3" presId="urn:microsoft.com/office/officeart/2005/8/layout/bList2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B370122E-2F19-4101-B353-8C2D56B51989}" type="presOf" srcId="{273C8221-B7B9-4C42-A73F-5553EB3652AD}" destId="{2AFE2EED-6654-476C-B436-C00469154F46}" srcOrd="0" destOrd="3" presId="urn:microsoft.com/office/officeart/2005/8/layout/bList2"/>
    <dgm:cxn modelId="{0485BE1A-2196-4D2D-805C-15B82BDD0B97}" srcId="{32D1B978-F265-46AB-99A6-B06CAD0D10CD}" destId="{3396D211-9303-4BF2-854D-DF8F07E53AFD}" srcOrd="1" destOrd="0" parTransId="{3647AA5F-D6E3-4482-884E-29C8BFEC93C4}" sibTransId="{884E2B26-0F97-424F-A62E-B64A6F921EBE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07D8B132-4027-4C05-B1AF-A3C3C0491787}" type="presOf" srcId="{13385F49-4270-4DBA-8364-DAFD898AB117}" destId="{15EC2D18-EF2D-46DD-9C04-1F969226EBF5}" srcOrd="0" destOrd="2" presId="urn:microsoft.com/office/officeart/2005/8/layout/bList2"/>
    <dgm:cxn modelId="{E6BAA857-B5B8-442D-81DF-B2988109E7B2}" srcId="{32D1B978-F265-46AB-99A6-B06CAD0D10CD}" destId="{FE85D17B-FAE0-4113-8B35-7385BF406C83}" srcOrd="4" destOrd="0" parTransId="{DAEBFB5E-0301-4C71-9340-5161C0CA3C02}" sibTransId="{B3A20ED2-0EED-4483-84F4-119C08A0D99C}"/>
    <dgm:cxn modelId="{8364C931-5DFB-4C38-B3AD-315D3CED95C0}" srcId="{32D1B978-F265-46AB-99A6-B06CAD0D10CD}" destId="{273C8221-B7B9-4C42-A73F-5553EB3652AD}" srcOrd="3" destOrd="0" parTransId="{5DB8F516-6510-4D89-BD28-44AF981390FF}" sibTransId="{D6A5FEE1-7092-4C49-83F1-F073FB33C72D}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AF90FF53-D4C2-4E52-9EFB-87B22A58649B}" srcId="{32D1B978-F265-46AB-99A6-B06CAD0D10CD}" destId="{653ABE8C-FDD2-4E2C-8592-D37F21C52AC4}" srcOrd="2" destOrd="0" parTransId="{C6AEFAEB-5CB3-477D-94D8-EDB96BDBF3A3}" sibTransId="{F34D4ADD-DB74-4940-9B0F-3895B5499ACE}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90D1F3C7-6964-4710-B2D7-F91D433E76D0}" type="presOf" srcId="{F22FB26E-4659-4EAC-85EE-718D0FB4FD0C}" destId="{15EC2D18-EF2D-46DD-9C04-1F969226EBF5}" srcOrd="0" destOrd="1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u kasnijoj predškolskoj ili školskoj dobi ostvarili usluge</a:t>
          </a:r>
          <a:endParaRPr lang="en-US" sz="1800" i="1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r>
            <a:rPr lang="hr-HR" sz="1800" dirty="0"/>
            <a:t>najčešće u dobi između 2.5 i 3.5 godine </a:t>
          </a:r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7B31CD45-4052-47B7-B15F-B5298C28C187}">
      <dgm:prSet custT="1"/>
      <dgm:spPr/>
      <dgm:t>
        <a:bodyPr/>
        <a:lstStyle/>
        <a:p>
          <a:r>
            <a:rPr lang="hr-HR" sz="1800" dirty="0"/>
            <a:t>dio roditelja bio primoran koristiti privatne terapijske usluge dok ih nisu ostvarili u soc.skrbi ili zdravstvu</a:t>
          </a:r>
          <a:endParaRPr lang="en-US" sz="1800" dirty="0"/>
        </a:p>
      </dgm:t>
    </dgm:pt>
    <dgm:pt modelId="{DC2A28FD-931B-4836-A12C-F4DE410849CF}" type="parTrans" cxnId="{DDC20296-BED0-4EB0-AA5F-A75FFF118818}">
      <dgm:prSet/>
      <dgm:spPr/>
      <dgm:t>
        <a:bodyPr/>
        <a:lstStyle/>
        <a:p>
          <a:endParaRPr lang="en-US"/>
        </a:p>
      </dgm:t>
    </dgm:pt>
    <dgm:pt modelId="{6AAC27C5-2E71-4549-89A0-DE1901B56F11}" type="sibTrans" cxnId="{DDC20296-BED0-4EB0-AA5F-A75FFF118818}">
      <dgm:prSet/>
      <dgm:spPr/>
      <dgm:t>
        <a:bodyPr/>
        <a:lstStyle/>
        <a:p>
          <a:endParaRPr lang="en-US"/>
        </a:p>
      </dgm:t>
    </dgm:pt>
    <dgm:pt modelId="{ADA57608-1A3F-419D-91CF-1F5B73DE6392}">
      <dgm:prSet custT="1"/>
      <dgm:spPr/>
      <dgm:t>
        <a:bodyPr/>
        <a:lstStyle/>
        <a:p>
          <a:r>
            <a:rPr lang="hr-HR" sz="1800" dirty="0" smtClean="0"/>
            <a:t>tijekom </a:t>
          </a:r>
          <a:r>
            <a:rPr lang="hr-HR" sz="1800" dirty="0"/>
            <a:t>školske dobi manjak terapijskih usluga u sustavu soc.skrbi jer ne postoji dovoljan broj pružatelja</a:t>
          </a:r>
          <a:endParaRPr lang="en-US" sz="1800" dirty="0"/>
        </a:p>
      </dgm:t>
    </dgm:pt>
    <dgm:pt modelId="{034B4576-08E3-4C2F-8D81-D500AED51F49}" type="parTrans" cxnId="{50CE4203-AE44-4765-8029-12B8D94715E4}">
      <dgm:prSet/>
      <dgm:spPr/>
      <dgm:t>
        <a:bodyPr/>
        <a:lstStyle/>
        <a:p>
          <a:endParaRPr lang="en-US"/>
        </a:p>
      </dgm:t>
    </dgm:pt>
    <dgm:pt modelId="{BAFD00EA-96E2-45FC-A145-9383578E4590}" type="sibTrans" cxnId="{50CE4203-AE44-4765-8029-12B8D94715E4}">
      <dgm:prSet/>
      <dgm:spPr/>
      <dgm:t>
        <a:bodyPr/>
        <a:lstStyle/>
        <a:p>
          <a:endParaRPr lang="en-US"/>
        </a:p>
      </dgm:t>
    </dgm:pt>
    <dgm:pt modelId="{2FC5F770-165F-4E4E-8D0E-8724D33BC23F}">
      <dgm:prSet custT="1"/>
      <dgm:spPr/>
      <dgm:t>
        <a:bodyPr/>
        <a:lstStyle/>
        <a:p>
          <a:r>
            <a:rPr lang="hr-HR" sz="1800" dirty="0" smtClean="0"/>
            <a:t>većina </a:t>
          </a:r>
          <a:r>
            <a:rPr lang="hr-HR" sz="1800" dirty="0"/>
            <a:t>roditelja navodi da usluge koriste na više mjesta (soc.skrb, zdravstvo, privatne usluge), a kao razlog navode </a:t>
          </a:r>
          <a:r>
            <a:rPr lang="hr-HR" sz="1800" b="1" i="1" dirty="0"/>
            <a:t>nedovoljan broj termina terapijskih usluga ili nemogućnost ostvarivanja svih potrebnih usluga</a:t>
          </a:r>
          <a:endParaRPr lang="en-US" sz="1800" b="1" i="1" dirty="0"/>
        </a:p>
      </dgm:t>
    </dgm:pt>
    <dgm:pt modelId="{3737E299-5275-41E4-BCAA-9BC89614EFB1}" type="parTrans" cxnId="{B17CA441-962E-4900-A90F-AEBB45C22EC4}">
      <dgm:prSet/>
      <dgm:spPr/>
      <dgm:t>
        <a:bodyPr/>
        <a:lstStyle/>
        <a:p>
          <a:endParaRPr lang="en-US"/>
        </a:p>
      </dgm:t>
    </dgm:pt>
    <dgm:pt modelId="{02B8E588-99AB-42BB-B91F-D1AE609845B9}" type="sibTrans" cxnId="{B17CA441-962E-4900-A90F-AEBB45C22EC4}">
      <dgm:prSet/>
      <dgm:spPr/>
      <dgm:t>
        <a:bodyPr/>
        <a:lstStyle/>
        <a:p>
          <a:endParaRPr lang="en-US"/>
        </a:p>
      </dgm:t>
    </dgm:pt>
    <dgm:pt modelId="{92257F80-12A8-4822-ABE4-05DBDBAA8DCC}">
      <dgm:prSet custT="1"/>
      <dgm:spPr/>
      <dgm:t>
        <a:bodyPr/>
        <a:lstStyle/>
        <a:p>
          <a:r>
            <a:rPr lang="hr-HR" sz="1800" dirty="0" smtClean="0"/>
            <a:t>ne </a:t>
          </a:r>
          <a:r>
            <a:rPr lang="hr-HR" sz="1800" dirty="0"/>
            <a:t>koriste uglavnom terapijske usluge osim u udrugama, jer su ustanove socijalne skrbi uglavnom orijentirane na ranu razvojnu podršku </a:t>
          </a:r>
          <a:r>
            <a:rPr lang="hr-HR" sz="1800" b="1" i="1" dirty="0"/>
            <a:t>(nitko ne pruža terapijske usluge za stariju djecu s TUR ili OSI)</a:t>
          </a:r>
          <a:endParaRPr lang="en-US" sz="1800" b="1" i="1" dirty="0"/>
        </a:p>
      </dgm:t>
    </dgm:pt>
    <dgm:pt modelId="{68A54FBF-4079-444A-81E4-C746BCB1F4B7}" type="parTrans" cxnId="{5160C54A-5B12-491A-9EB1-635D1F1BC51B}">
      <dgm:prSet/>
      <dgm:spPr/>
      <dgm:t>
        <a:bodyPr/>
        <a:lstStyle/>
        <a:p>
          <a:endParaRPr lang="en-US"/>
        </a:p>
      </dgm:t>
    </dgm:pt>
    <dgm:pt modelId="{58BC3559-5861-4E3D-AB36-EA9E2221EDD0}" type="sibTrans" cxnId="{5160C54A-5B12-491A-9EB1-635D1F1BC51B}">
      <dgm:prSet/>
      <dgm:spPr/>
      <dgm:t>
        <a:bodyPr/>
        <a:lstStyle/>
        <a:p>
          <a:endParaRPr lang="en-US"/>
        </a:p>
      </dgm:t>
    </dgm:pt>
    <dgm:pt modelId="{5C72C39F-E292-4BF9-8D9C-B0E2122BFEB2}">
      <dgm:prSet custT="1"/>
      <dgm:spPr/>
      <dgm:t>
        <a:bodyPr/>
        <a:lstStyle/>
        <a:p>
          <a:r>
            <a:rPr lang="hr-HR" sz="1800" dirty="0"/>
            <a:t>najveći problem su bile nedostatne terapijske usluge (</a:t>
          </a:r>
          <a:r>
            <a:rPr lang="hr-HR" sz="1800" i="1" dirty="0"/>
            <a:t>slab intenzitet)</a:t>
          </a:r>
          <a:endParaRPr lang="en-US" sz="1800" i="1" dirty="0"/>
        </a:p>
      </dgm:t>
    </dgm:pt>
    <dgm:pt modelId="{E9028195-7382-4169-8D28-4D20067E6366}" type="parTrans" cxnId="{14E47951-335E-4DC2-BA53-2A15A57D24BB}">
      <dgm:prSet/>
      <dgm:spPr/>
      <dgm:t>
        <a:bodyPr/>
        <a:lstStyle/>
        <a:p>
          <a:endParaRPr lang="hr-HR"/>
        </a:p>
      </dgm:t>
    </dgm:pt>
    <dgm:pt modelId="{13E17A8D-61FD-4D0B-85BA-185194D35B19}" type="sibTrans" cxnId="{14E47951-335E-4DC2-BA53-2A15A57D24BB}">
      <dgm:prSet/>
      <dgm:spPr/>
      <dgm:t>
        <a:bodyPr/>
        <a:lstStyle/>
        <a:p>
          <a:endParaRPr lang="hr-HR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47623" custScaleY="180558" custLinFactNeighborX="-30153" custLinFactNeighborY="-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57013" custScaleY="192563" custLinFactNeighborY="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466F6C77-B9C3-4B59-AA25-02D90E9ED800}" type="presOf" srcId="{2FC5F770-165F-4E4E-8D0E-8724D33BC23F}" destId="{15EC2D18-EF2D-46DD-9C04-1F969226EBF5}" srcOrd="0" destOrd="2" presId="urn:microsoft.com/office/officeart/2005/8/layout/bList2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50CE4203-AE44-4765-8029-12B8D94715E4}" srcId="{32D1B978-F265-46AB-99A6-B06CAD0D10CD}" destId="{ADA57608-1A3F-419D-91CF-1F5B73DE6392}" srcOrd="2" destOrd="0" parTransId="{034B4576-08E3-4C2F-8D81-D500AED51F49}" sibTransId="{BAFD00EA-96E2-45FC-A145-9383578E4590}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DDC20296-BED0-4EB0-AA5F-A75FFF118818}" srcId="{0135F7AE-5419-4D01-910E-1FD4413DD80A}" destId="{7B31CD45-4052-47B7-B15F-B5298C28C187}" srcOrd="1" destOrd="0" parTransId="{DC2A28FD-931B-4836-A12C-F4DE410849CF}" sibTransId="{6AAC27C5-2E71-4549-89A0-DE1901B56F11}"/>
    <dgm:cxn modelId="{5160C54A-5B12-491A-9EB1-635D1F1BC51B}" srcId="{32D1B978-F265-46AB-99A6-B06CAD0D10CD}" destId="{92257F80-12A8-4822-ABE4-05DBDBAA8DCC}" srcOrd="3" destOrd="0" parTransId="{68A54FBF-4079-444A-81E4-C746BCB1F4B7}" sibTransId="{58BC3559-5861-4E3D-AB36-EA9E2221EDD0}"/>
    <dgm:cxn modelId="{C49712CA-A28E-4AA6-9272-2ACC00B995F9}" type="presOf" srcId="{92257F80-12A8-4822-ABE4-05DBDBAA8DCC}" destId="{2AFE2EED-6654-476C-B436-C00469154F46}" srcOrd="0" destOrd="3" presId="urn:microsoft.com/office/officeart/2005/8/layout/bList2"/>
    <dgm:cxn modelId="{B17CA441-962E-4900-A90F-AEBB45C22EC4}" srcId="{0135F7AE-5419-4D01-910E-1FD4413DD80A}" destId="{2FC5F770-165F-4E4E-8D0E-8724D33BC23F}" srcOrd="2" destOrd="0" parTransId="{3737E299-5275-41E4-BCAA-9BC89614EFB1}" sibTransId="{02B8E588-99AB-42BB-B91F-D1AE609845B9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4F1FFC5E-815A-4660-9BB8-8AF9B2212E79}" type="presOf" srcId="{ADA57608-1A3F-419D-91CF-1F5B73DE6392}" destId="{2AFE2EED-6654-476C-B436-C00469154F46}" srcOrd="0" destOrd="2" presId="urn:microsoft.com/office/officeart/2005/8/layout/bList2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A602B3A0-40BF-4263-B6C8-A32AB063B177}" type="presOf" srcId="{7B31CD45-4052-47B7-B15F-B5298C28C187}" destId="{15EC2D18-EF2D-46DD-9C04-1F969226EBF5}" srcOrd="0" destOrd="1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14E47951-335E-4DC2-BA53-2A15A57D24BB}" srcId="{32D1B978-F265-46AB-99A6-B06CAD0D10CD}" destId="{5C72C39F-E292-4BF9-8D9C-B0E2122BFEB2}" srcOrd="1" destOrd="0" parTransId="{E9028195-7382-4169-8D28-4D20067E6366}" sibTransId="{13E17A8D-61FD-4D0B-85BA-185194D35B19}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3ED9135E-F88D-4219-9493-6027AF239911}" type="presOf" srcId="{5C72C39F-E292-4BF9-8D9C-B0E2122BFEB2}" destId="{2AFE2EED-6654-476C-B436-C00469154F46}" srcOrd="0" destOrd="1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Teško dolazili do terapijskih usluga u mlađoj dobi djece jer je bilo puno manje pružatelja i stručnjaka nego danas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r>
            <a:rPr lang="hr-HR" sz="1800" dirty="0"/>
            <a:t>Određeno vrijeme trebali čekati s uključivanjem na terapije od trenutka procjene potrebe za pojedinom terapijom (6 mjeseci do 1 godinu)</a:t>
          </a:r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FDF1A816-0807-4C3D-800F-09A59EDC4711}">
      <dgm:prSet custT="1"/>
      <dgm:spPr/>
      <dgm:t>
        <a:bodyPr/>
        <a:lstStyle/>
        <a:p>
          <a:r>
            <a:rPr lang="hr-HR" sz="1800" dirty="0"/>
            <a:t>Navode pozitivne pomake u vidu toga da se puno kraće čeka sada na ostvarivanje terapija</a:t>
          </a:r>
          <a:endParaRPr lang="en-US" sz="1800" dirty="0"/>
        </a:p>
      </dgm:t>
    </dgm:pt>
    <dgm:pt modelId="{3DC4C23D-6809-4CBD-947D-8E6C15A90414}" type="parTrans" cxnId="{0C0D7447-773A-4F18-8192-FF7679C06418}">
      <dgm:prSet/>
      <dgm:spPr/>
      <dgm:t>
        <a:bodyPr/>
        <a:lstStyle/>
        <a:p>
          <a:endParaRPr lang="en-US"/>
        </a:p>
      </dgm:t>
    </dgm:pt>
    <dgm:pt modelId="{91B9144E-F1B9-4DE0-A51A-B8DBD02D1B47}" type="sibTrans" cxnId="{0C0D7447-773A-4F18-8192-FF7679C06418}">
      <dgm:prSet/>
      <dgm:spPr/>
      <dgm:t>
        <a:bodyPr/>
        <a:lstStyle/>
        <a:p>
          <a:endParaRPr lang="en-US"/>
        </a:p>
      </dgm:t>
    </dgm:pt>
    <dgm:pt modelId="{C4B411FE-4C4E-483C-82C9-F8CB596DF913}">
      <dgm:prSet custT="1"/>
      <dgm:spPr/>
      <dgm:t>
        <a:bodyPr/>
        <a:lstStyle/>
        <a:p>
          <a:r>
            <a:rPr lang="hr-HR" sz="1800" dirty="0"/>
            <a:t>Nedostatak je to što ne mogu ostvariti sve kod istog pružatelja </a:t>
          </a:r>
          <a:endParaRPr lang="en-US" sz="1800" dirty="0"/>
        </a:p>
      </dgm:t>
    </dgm:pt>
    <dgm:pt modelId="{62FC965C-6533-4AE9-97CB-03812876579D}" type="parTrans" cxnId="{23B19A13-D515-4DEB-AB8F-F692F95FA824}">
      <dgm:prSet/>
      <dgm:spPr/>
      <dgm:t>
        <a:bodyPr/>
        <a:lstStyle/>
        <a:p>
          <a:endParaRPr lang="en-US"/>
        </a:p>
      </dgm:t>
    </dgm:pt>
    <dgm:pt modelId="{D0109DA4-0ECA-4D90-A80B-460B45E2B56D}" type="sibTrans" cxnId="{23B19A13-D515-4DEB-AB8F-F692F95FA824}">
      <dgm:prSet/>
      <dgm:spPr/>
      <dgm:t>
        <a:bodyPr/>
        <a:lstStyle/>
        <a:p>
          <a:endParaRPr lang="en-US"/>
        </a:p>
      </dgm:t>
    </dgm:pt>
    <dgm:pt modelId="{049D193C-FD10-44F1-A53B-25F4387FADE4}">
      <dgm:prSet custT="1"/>
      <dgm:spPr/>
      <dgm:t>
        <a:bodyPr/>
        <a:lstStyle/>
        <a:p>
          <a:endParaRPr lang="en-US" sz="1800" dirty="0"/>
        </a:p>
      </dgm:t>
    </dgm:pt>
    <dgm:pt modelId="{B7F5E9F5-71ED-4B93-831E-1CBD4719DEEC}" type="parTrans" cxnId="{D0E5DFFC-F375-49B5-9A1E-7CF7A61CEAC6}">
      <dgm:prSet/>
      <dgm:spPr/>
      <dgm:t>
        <a:bodyPr/>
        <a:lstStyle/>
        <a:p>
          <a:endParaRPr lang="en-US"/>
        </a:p>
      </dgm:t>
    </dgm:pt>
    <dgm:pt modelId="{641458CA-BC59-4B9F-8BB4-35A4FAE15338}" type="sibTrans" cxnId="{D0E5DFFC-F375-49B5-9A1E-7CF7A61CEAC6}">
      <dgm:prSet/>
      <dgm:spPr/>
      <dgm:t>
        <a:bodyPr/>
        <a:lstStyle/>
        <a:p>
          <a:endParaRPr lang="en-US"/>
        </a:p>
      </dgm:t>
    </dgm:pt>
    <dgm:pt modelId="{899D69E6-57CB-4F5B-9394-1E713B1A5A7D}">
      <dgm:prSet custT="1"/>
      <dgm:spPr/>
      <dgm:t>
        <a:bodyPr/>
        <a:lstStyle/>
        <a:p>
          <a:r>
            <a:rPr lang="hr-HR" sz="1800" dirty="0"/>
            <a:t>Djeca napuštanjem školskog sustava ostaju bez ikakvih terapijskih sadržaja</a:t>
          </a:r>
          <a:endParaRPr lang="en-US" sz="1800" dirty="0"/>
        </a:p>
      </dgm:t>
    </dgm:pt>
    <dgm:pt modelId="{1AA52C3D-5114-4C13-A015-BD7E7CD472B2}" type="parTrans" cxnId="{29515AEB-1ABE-467B-AF96-F48265E5B008}">
      <dgm:prSet/>
      <dgm:spPr/>
      <dgm:t>
        <a:bodyPr/>
        <a:lstStyle/>
        <a:p>
          <a:endParaRPr lang="en-US"/>
        </a:p>
      </dgm:t>
    </dgm:pt>
    <dgm:pt modelId="{E2B60C2A-1622-447D-99AF-949DEA182800}" type="sibTrans" cxnId="{29515AEB-1ABE-467B-AF96-F48265E5B008}">
      <dgm:prSet/>
      <dgm:spPr/>
      <dgm:t>
        <a:bodyPr/>
        <a:lstStyle/>
        <a:p>
          <a:endParaRPr lang="en-US"/>
        </a:p>
      </dgm:t>
    </dgm:pt>
    <dgm:pt modelId="{A05325FB-2CCE-404C-8AF8-CC382F47EE9A}">
      <dgm:prSet custT="1"/>
      <dgm:spPr/>
      <dgm:t>
        <a:bodyPr/>
        <a:lstStyle/>
        <a:p>
          <a:r>
            <a:rPr lang="hr-HR" sz="1800" dirty="0"/>
            <a:t>Terapije koje ne mogu ostvariti besplatno (zdravstveni sustav, soc.skbr. Ili </a:t>
          </a:r>
          <a:r>
            <a:rPr lang="hr-HR" sz="1800" dirty="0" smtClean="0"/>
            <a:t>udruga) </a:t>
          </a:r>
          <a:r>
            <a:rPr lang="hr-HR" sz="1800" dirty="0"/>
            <a:t>nadomještaju privatno</a:t>
          </a:r>
          <a:endParaRPr lang="en-US" sz="1800" dirty="0"/>
        </a:p>
      </dgm:t>
    </dgm:pt>
    <dgm:pt modelId="{EBF60EEE-514C-45B2-91C9-A84BF7B5E890}" type="parTrans" cxnId="{53B931FA-8B90-43B9-88AA-D61619353760}">
      <dgm:prSet/>
      <dgm:spPr/>
      <dgm:t>
        <a:bodyPr/>
        <a:lstStyle/>
        <a:p>
          <a:endParaRPr lang="en-US"/>
        </a:p>
      </dgm:t>
    </dgm:pt>
    <dgm:pt modelId="{2C088351-4628-403B-87CD-B2F33D43A774}" type="sibTrans" cxnId="{53B931FA-8B90-43B9-88AA-D61619353760}">
      <dgm:prSet/>
      <dgm:spPr/>
      <dgm:t>
        <a:bodyPr/>
        <a:lstStyle/>
        <a:p>
          <a:endParaRPr lang="en-US"/>
        </a:p>
      </dgm:t>
    </dgm:pt>
    <dgm:pt modelId="{A9FA6574-9AAE-4307-A2AB-2BE3EDA50F8A}">
      <dgm:prSet custT="1"/>
      <dgm:spPr/>
      <dgm:t>
        <a:bodyPr/>
        <a:lstStyle/>
        <a:p>
          <a:r>
            <a:rPr lang="hr-HR" sz="1800" dirty="0"/>
            <a:t>Većina roditelja izvještava da je zadovoljna kvalitetom primljenih terapija</a:t>
          </a:r>
          <a:endParaRPr lang="en-US" sz="1800" dirty="0"/>
        </a:p>
      </dgm:t>
    </dgm:pt>
    <dgm:pt modelId="{57D55154-FB39-4F29-8266-FA064DAE8E83}" type="parTrans" cxnId="{079015F9-47BB-417C-9AA3-91B1AD2FA360}">
      <dgm:prSet/>
      <dgm:spPr/>
      <dgm:t>
        <a:bodyPr/>
        <a:lstStyle/>
        <a:p>
          <a:endParaRPr lang="en-US"/>
        </a:p>
      </dgm:t>
    </dgm:pt>
    <dgm:pt modelId="{E1201F64-24F2-4352-8F8B-73C4158B74A6}" type="sibTrans" cxnId="{079015F9-47BB-417C-9AA3-91B1AD2FA360}">
      <dgm:prSet/>
      <dgm:spPr/>
      <dgm:t>
        <a:bodyPr/>
        <a:lstStyle/>
        <a:p>
          <a:endParaRPr lang="en-US"/>
        </a:p>
      </dgm:t>
    </dgm:pt>
    <dgm:pt modelId="{FA9D0A3A-57C6-4E48-832E-3BDF3705E324}">
      <dgm:prSet custT="1"/>
      <dgm:spPr/>
      <dgm:t>
        <a:bodyPr/>
        <a:lstStyle/>
        <a:p>
          <a:r>
            <a:rPr lang="hr-HR" sz="1800" dirty="0"/>
            <a:t>Samim polaskom u školu </a:t>
          </a:r>
          <a:r>
            <a:rPr lang="hr-HR" sz="1800" b="1" i="1" dirty="0"/>
            <a:t>gube terapijske usluge u sustavu soc.skrbi</a:t>
          </a:r>
          <a:r>
            <a:rPr lang="hr-HR" sz="1800" dirty="0"/>
            <a:t>, a većina škola nema potrebnu stručnu službu </a:t>
          </a:r>
          <a:endParaRPr lang="en-US" sz="1800" dirty="0"/>
        </a:p>
      </dgm:t>
    </dgm:pt>
    <dgm:pt modelId="{5D2A55E2-5A83-4FEB-A1D1-CDC238987C60}" type="parTrans" cxnId="{D5D311C1-EC03-4832-92B7-383E4C0CD63F}">
      <dgm:prSet/>
      <dgm:spPr/>
      <dgm:t>
        <a:bodyPr/>
        <a:lstStyle/>
        <a:p>
          <a:endParaRPr lang="en-US"/>
        </a:p>
      </dgm:t>
    </dgm:pt>
    <dgm:pt modelId="{0B67176A-C2A8-4951-B3E8-AA2DEDC47245}" type="sibTrans" cxnId="{D5D311C1-EC03-4832-92B7-383E4C0CD63F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D0E5DFFC-F375-49B5-9A1E-7CF7A61CEAC6}" srcId="{0135F7AE-5419-4D01-910E-1FD4413DD80A}" destId="{049D193C-FD10-44F1-A53B-25F4387FADE4}" srcOrd="5" destOrd="0" parTransId="{B7F5E9F5-71ED-4B93-831E-1CBD4719DEEC}" sibTransId="{641458CA-BC59-4B9F-8BB4-35A4FAE15338}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36B0CC0F-0D73-44E3-9DDE-17E3B1D695D0}" type="presOf" srcId="{A9FA6574-9AAE-4307-A2AB-2BE3EDA50F8A}" destId="{15EC2D18-EF2D-46DD-9C04-1F969226EBF5}" srcOrd="0" destOrd="4" presId="urn:microsoft.com/office/officeart/2005/8/layout/bList2"/>
    <dgm:cxn modelId="{29515AEB-1ABE-467B-AF96-F48265E5B008}" srcId="{32D1B978-F265-46AB-99A6-B06CAD0D10CD}" destId="{899D69E6-57CB-4F5B-9394-1E713B1A5A7D}" srcOrd="1" destOrd="0" parTransId="{1AA52C3D-5114-4C13-A015-BD7E7CD472B2}" sibTransId="{E2B60C2A-1622-447D-99AF-949DEA182800}"/>
    <dgm:cxn modelId="{23B19A13-D515-4DEB-AB8F-F692F95FA824}" srcId="{0135F7AE-5419-4D01-910E-1FD4413DD80A}" destId="{C4B411FE-4C4E-483C-82C9-F8CB596DF913}" srcOrd="2" destOrd="0" parTransId="{62FC965C-6533-4AE9-97CB-03812876579D}" sibTransId="{D0109DA4-0ECA-4D90-A80B-460B45E2B56D}"/>
    <dgm:cxn modelId="{0C0D7447-773A-4F18-8192-FF7679C06418}" srcId="{0135F7AE-5419-4D01-910E-1FD4413DD80A}" destId="{FDF1A816-0807-4C3D-800F-09A59EDC4711}" srcOrd="1" destOrd="0" parTransId="{3DC4C23D-6809-4CBD-947D-8E6C15A90414}" sibTransId="{91B9144E-F1B9-4DE0-A51A-B8DBD02D1B47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928166DE-E704-485E-94C8-88314EA5F01C}" type="presOf" srcId="{A05325FB-2CCE-404C-8AF8-CC382F47EE9A}" destId="{15EC2D18-EF2D-46DD-9C04-1F969226EBF5}" srcOrd="0" destOrd="3" presId="urn:microsoft.com/office/officeart/2005/8/layout/bList2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53B931FA-8B90-43B9-88AA-D61619353760}" srcId="{0135F7AE-5419-4D01-910E-1FD4413DD80A}" destId="{A05325FB-2CCE-404C-8AF8-CC382F47EE9A}" srcOrd="3" destOrd="0" parTransId="{EBF60EEE-514C-45B2-91C9-A84BF7B5E890}" sibTransId="{2C088351-4628-403B-87CD-B2F33D43A774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4F5922C5-54E3-4141-A437-DC99C53FE5AC}" type="presOf" srcId="{899D69E6-57CB-4F5B-9394-1E713B1A5A7D}" destId="{2AFE2EED-6654-476C-B436-C00469154F46}" srcOrd="0" destOrd="1" presId="urn:microsoft.com/office/officeart/2005/8/layout/bList2"/>
    <dgm:cxn modelId="{6488F7DC-5F52-4E13-8E5C-DB6BF69024F5}" type="presOf" srcId="{C4B411FE-4C4E-483C-82C9-F8CB596DF913}" destId="{15EC2D18-EF2D-46DD-9C04-1F969226EBF5}" srcOrd="0" destOrd="2" presId="urn:microsoft.com/office/officeart/2005/8/layout/bList2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39622149-EA9C-4612-9A55-DB9134BAFE58}" type="presOf" srcId="{FDF1A816-0807-4C3D-800F-09A59EDC4711}" destId="{15EC2D18-EF2D-46DD-9C04-1F969226EBF5}" srcOrd="0" destOrd="1" presId="urn:microsoft.com/office/officeart/2005/8/layout/bList2"/>
    <dgm:cxn modelId="{D5D311C1-EC03-4832-92B7-383E4C0CD63F}" srcId="{32D1B978-F265-46AB-99A6-B06CAD0D10CD}" destId="{FA9D0A3A-57C6-4E48-832E-3BDF3705E324}" srcOrd="2" destOrd="0" parTransId="{5D2A55E2-5A83-4FEB-A1D1-CDC238987C60}" sibTransId="{0B67176A-C2A8-4951-B3E8-AA2DEDC47245}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B50A82C6-FEDE-4F25-BB8C-0E103337F02B}" type="presOf" srcId="{FA9D0A3A-57C6-4E48-832E-3BDF3705E324}" destId="{2AFE2EED-6654-476C-B436-C00469154F46}" srcOrd="0" destOrd="2" presId="urn:microsoft.com/office/officeart/2005/8/layout/bList2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079015F9-47BB-417C-9AA3-91B1AD2FA360}" srcId="{0135F7AE-5419-4D01-910E-1FD4413DD80A}" destId="{A9FA6574-9AAE-4307-A2AB-2BE3EDA50F8A}" srcOrd="4" destOrd="0" parTransId="{57D55154-FB39-4F29-8266-FA064DAE8E83}" sibTransId="{E1201F64-24F2-4352-8F8B-73C4158B74A6}"/>
    <dgm:cxn modelId="{F36ACC4C-CF03-4905-91D3-3F7D34B15C0D}" type="presOf" srcId="{049D193C-FD10-44F1-A53B-25F4387FADE4}" destId="{15EC2D18-EF2D-46DD-9C04-1F969226EBF5}" srcOrd="0" destOrd="5" presId="urn:microsoft.com/office/officeart/2005/8/layout/bList2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b="1" i="1" dirty="0"/>
            <a:t>npr. program volonterstva </a:t>
          </a:r>
          <a:r>
            <a:rPr lang="hr-HR" sz="1800" dirty="0"/>
            <a:t>(jednom tjedno da volonteri uzmu više osoba s invaliditetom te ih povedu na sudjelovanje u određenim aktivnostima – kino, šetnja, plaža i sl.) 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9052881E-EDA8-4B50-9E97-38EA82C45C24}">
      <dgm:prSet custT="1"/>
      <dgm:spPr/>
      <dgm:t>
        <a:bodyPr/>
        <a:lstStyle/>
        <a:p>
          <a:r>
            <a:rPr lang="hr-HR" sz="1800" dirty="0"/>
            <a:t>više sportskih aktivnosti koje bi mogla pohađati djeca s TUR</a:t>
          </a:r>
          <a:endParaRPr lang="en-US" sz="1800" dirty="0"/>
        </a:p>
      </dgm:t>
    </dgm:pt>
    <dgm:pt modelId="{9CE2F117-AD5C-473F-B64A-4C4CA2B77D3B}" type="parTrans" cxnId="{7AEA65C8-6028-4270-8339-23F3689A076C}">
      <dgm:prSet/>
      <dgm:spPr/>
      <dgm:t>
        <a:bodyPr/>
        <a:lstStyle/>
        <a:p>
          <a:endParaRPr lang="en-US"/>
        </a:p>
      </dgm:t>
    </dgm:pt>
    <dgm:pt modelId="{58AABAA4-CCC8-4BE0-A5B0-DAFFB6EE72FC}" type="sibTrans" cxnId="{7AEA65C8-6028-4270-8339-23F3689A076C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dirty="0"/>
            <a:t>generalno roditelji smatraju kako za predškolsku djecu postoji dovoljan broj terapijskih aktivnosti na tržištu </a:t>
          </a:r>
          <a:endParaRPr lang="en-US" sz="1800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95A1FA93-A833-4422-AEE8-1BA03DFC66E5}">
      <dgm:prSet custT="1"/>
      <dgm:spPr/>
      <dgm:t>
        <a:bodyPr/>
        <a:lstStyle/>
        <a:p>
          <a:r>
            <a:rPr lang="hr-HR" sz="1800" dirty="0"/>
            <a:t>nedostatak grupnih aktivnosti putem kojih bi osobe s invaliditetom imale priliku socijalizirati s vršnjacima.</a:t>
          </a:r>
          <a:endParaRPr lang="en-US" sz="1800" dirty="0"/>
        </a:p>
      </dgm:t>
    </dgm:pt>
    <dgm:pt modelId="{EB9B67F7-5C1B-48E7-B7B0-B64FFAB74C62}" type="parTrans" cxnId="{3C188B62-F301-4C17-9C21-7792E1847449}">
      <dgm:prSet/>
      <dgm:spPr/>
      <dgm:t>
        <a:bodyPr/>
        <a:lstStyle/>
        <a:p>
          <a:endParaRPr lang="en-US"/>
        </a:p>
      </dgm:t>
    </dgm:pt>
    <dgm:pt modelId="{F5547490-ABB2-404D-BF2A-973A1CED0962}" type="sibTrans" cxnId="{3C188B62-F301-4C17-9C21-7792E1847449}">
      <dgm:prSet/>
      <dgm:spPr/>
      <dgm:t>
        <a:bodyPr/>
        <a:lstStyle/>
        <a:p>
          <a:endParaRPr lang="en-US"/>
        </a:p>
      </dgm:t>
    </dgm:pt>
    <dgm:pt modelId="{B03661AE-ED70-4BC7-B910-653D2BADCA0A}">
      <dgm:prSet custT="1"/>
      <dgm:spPr/>
      <dgm:t>
        <a:bodyPr/>
        <a:lstStyle/>
        <a:p>
          <a:r>
            <a:rPr lang="hr-HR" sz="1800" b="1" dirty="0"/>
            <a:t>radne aktivnosti</a:t>
          </a:r>
          <a:r>
            <a:rPr lang="hr-HR" sz="1800" dirty="0"/>
            <a:t> za osobe s invaliditetom (značajno za mentalno, psihofizičko zdravlje i socijalizaciju).</a:t>
          </a:r>
          <a:endParaRPr lang="en-US" sz="1800" dirty="0"/>
        </a:p>
      </dgm:t>
    </dgm:pt>
    <dgm:pt modelId="{F1BD7F2A-1201-438D-B23C-A4F6F972369A}" type="parTrans" cxnId="{15C2AA51-06E5-4613-B88B-846E054EBF98}">
      <dgm:prSet/>
      <dgm:spPr/>
      <dgm:t>
        <a:bodyPr/>
        <a:lstStyle/>
        <a:p>
          <a:endParaRPr lang="en-US"/>
        </a:p>
      </dgm:t>
    </dgm:pt>
    <dgm:pt modelId="{1DF2D515-23C5-421E-AE14-7808C7735422}" type="sibTrans" cxnId="{15C2AA51-06E5-4613-B88B-846E054EBF98}">
      <dgm:prSet/>
      <dgm:spPr/>
      <dgm:t>
        <a:bodyPr/>
        <a:lstStyle/>
        <a:p>
          <a:endParaRPr lang="en-US"/>
        </a:p>
      </dgm:t>
    </dgm:pt>
    <dgm:pt modelId="{D44E1948-C865-49E3-877A-AF51656CC55E}">
      <dgm:prSet custT="1"/>
      <dgm:spPr/>
      <dgm:t>
        <a:bodyPr/>
        <a:lstStyle/>
        <a:p>
          <a:r>
            <a:rPr lang="hr-HR" sz="1800" dirty="0"/>
            <a:t>generalno </a:t>
          </a:r>
          <a:r>
            <a:rPr lang="hr-HR" sz="1800" b="1" dirty="0"/>
            <a:t>nedostatak aktivnosti za djecu mlađe školske dobi</a:t>
          </a:r>
          <a:endParaRPr lang="en-US" sz="1800" b="1" dirty="0"/>
        </a:p>
      </dgm:t>
    </dgm:pt>
    <dgm:pt modelId="{096EA1DE-262A-4B55-AB10-6D8E6C828101}" type="parTrans" cxnId="{347B5264-2C95-455F-81ED-D429164C7108}">
      <dgm:prSet/>
      <dgm:spPr/>
      <dgm:t>
        <a:bodyPr/>
        <a:lstStyle/>
        <a:p>
          <a:endParaRPr lang="en-US"/>
        </a:p>
      </dgm:t>
    </dgm:pt>
    <dgm:pt modelId="{B36D30D7-1178-4698-955B-3CF48F388079}" type="sibTrans" cxnId="{347B5264-2C95-455F-81ED-D429164C7108}">
      <dgm:prSet/>
      <dgm:spPr/>
      <dgm:t>
        <a:bodyPr/>
        <a:lstStyle/>
        <a:p>
          <a:endParaRPr lang="en-US"/>
        </a:p>
      </dgm:t>
    </dgm:pt>
    <dgm:pt modelId="{03607590-646C-4CF4-8500-2A08CB443616}">
      <dgm:prSet custT="1"/>
      <dgm:spPr/>
      <dgm:t>
        <a:bodyPr/>
        <a:lstStyle/>
        <a:p>
          <a:r>
            <a:rPr lang="hr-HR" sz="1800" dirty="0"/>
            <a:t>polaskom u školu </a:t>
          </a:r>
          <a:r>
            <a:rPr lang="hr-HR" sz="1800" b="1" dirty="0"/>
            <a:t>djeca ostaju bez terapijskih usluga koje ostvaruju preko HZZSR (nema pružatelja)</a:t>
          </a:r>
          <a:endParaRPr lang="en-US" sz="1800" b="1" dirty="0"/>
        </a:p>
      </dgm:t>
    </dgm:pt>
    <dgm:pt modelId="{6B1FAC30-ECB1-4C4F-9318-DF7CF7598A9D}" type="parTrans" cxnId="{6E7DAD83-2883-476F-9C99-23C88852114D}">
      <dgm:prSet/>
      <dgm:spPr/>
      <dgm:t>
        <a:bodyPr/>
        <a:lstStyle/>
        <a:p>
          <a:endParaRPr lang="en-US"/>
        </a:p>
      </dgm:t>
    </dgm:pt>
    <dgm:pt modelId="{1DE0D74B-63C4-490B-85E9-0069F0A4AA02}" type="sibTrans" cxnId="{6E7DAD83-2883-476F-9C99-23C88852114D}">
      <dgm:prSet/>
      <dgm:spPr/>
      <dgm:t>
        <a:bodyPr/>
        <a:lstStyle/>
        <a:p>
          <a:endParaRPr lang="en-US"/>
        </a:p>
      </dgm:t>
    </dgm:pt>
    <dgm:pt modelId="{9AB83D23-9240-4860-A335-94ADF38B62D5}">
      <dgm:prSet custT="1"/>
      <dgm:spPr/>
      <dgm:t>
        <a:bodyPr/>
        <a:lstStyle/>
        <a:p>
          <a:r>
            <a:rPr lang="hr-HR" sz="1800" dirty="0"/>
            <a:t>Problem nedostatka aktvnosti tijekom ljeta</a:t>
          </a:r>
          <a:endParaRPr lang="en-US" sz="1800" dirty="0"/>
        </a:p>
      </dgm:t>
    </dgm:pt>
    <dgm:pt modelId="{6DBFBABE-F329-4152-831A-979D91119F1E}" type="parTrans" cxnId="{0A175D73-BF4C-4BBF-BE7D-F22C49F52AFC}">
      <dgm:prSet/>
      <dgm:spPr/>
      <dgm:t>
        <a:bodyPr/>
        <a:lstStyle/>
        <a:p>
          <a:endParaRPr lang="en-US"/>
        </a:p>
      </dgm:t>
    </dgm:pt>
    <dgm:pt modelId="{8FCD6583-5074-46E1-AB2E-792794551E3C}" type="sibTrans" cxnId="{0A175D73-BF4C-4BBF-BE7D-F22C49F52AFC}">
      <dgm:prSet/>
      <dgm:spPr/>
      <dgm:t>
        <a:bodyPr/>
        <a:lstStyle/>
        <a:p>
          <a:endParaRPr lang="en-US"/>
        </a:p>
      </dgm:t>
    </dgm:pt>
    <dgm:pt modelId="{2F17B4FE-4548-417C-AF21-CA42F212BFC6}">
      <dgm:prSet custT="1"/>
      <dgm:spPr/>
      <dgm:t>
        <a:bodyPr/>
        <a:lstStyle/>
        <a:p>
          <a:r>
            <a:rPr lang="hr-HR" sz="1800" dirty="0"/>
            <a:t>više boravaka/zaštitnih radionica za osobe s invaliditetom </a:t>
          </a:r>
          <a:endParaRPr lang="en-US" sz="1800" dirty="0"/>
        </a:p>
      </dgm:t>
    </dgm:pt>
    <dgm:pt modelId="{FC518EB6-ADB5-4553-934C-364D4092C394}" type="parTrans" cxnId="{970432FB-9761-44D4-85D6-B4BED34B44CA}">
      <dgm:prSet/>
      <dgm:spPr/>
      <dgm:t>
        <a:bodyPr/>
        <a:lstStyle/>
        <a:p>
          <a:endParaRPr lang="en-US"/>
        </a:p>
      </dgm:t>
    </dgm:pt>
    <dgm:pt modelId="{BF13BC69-D41E-4600-BE4D-1E2D392FFAA9}" type="sibTrans" cxnId="{970432FB-9761-44D4-85D6-B4BED34B44CA}">
      <dgm:prSet/>
      <dgm:spPr/>
      <dgm:t>
        <a:bodyPr/>
        <a:lstStyle/>
        <a:p>
          <a:endParaRPr lang="en-US"/>
        </a:p>
      </dgm:t>
    </dgm:pt>
    <dgm:pt modelId="{4133225C-F1A8-4853-8027-3C67EB964D8D}">
      <dgm:prSet custT="1"/>
      <dgm:spPr/>
      <dgm:t>
        <a:bodyPr/>
        <a:lstStyle/>
        <a:p>
          <a:r>
            <a:rPr lang="hr-HR" sz="1800" b="1" dirty="0"/>
            <a:t>Problem zapošljavanja!</a:t>
          </a:r>
          <a:endParaRPr lang="en-US" sz="1800" b="1" dirty="0"/>
        </a:p>
      </dgm:t>
    </dgm:pt>
    <dgm:pt modelId="{D4094159-9342-46E6-A27E-73953D44F7D5}" type="parTrans" cxnId="{4572B508-86FD-4163-9576-88C56F514C3E}">
      <dgm:prSet/>
      <dgm:spPr/>
      <dgm:t>
        <a:bodyPr/>
        <a:lstStyle/>
        <a:p>
          <a:endParaRPr lang="en-US"/>
        </a:p>
      </dgm:t>
    </dgm:pt>
    <dgm:pt modelId="{AFCC11DA-77CA-4520-AA56-FAD30F854F59}" type="sibTrans" cxnId="{4572B508-86FD-4163-9576-88C56F514C3E}">
      <dgm:prSet/>
      <dgm:spPr/>
      <dgm:t>
        <a:bodyPr/>
        <a:lstStyle/>
        <a:p>
          <a:endParaRPr lang="en-US"/>
        </a:p>
      </dgm:t>
    </dgm:pt>
    <dgm:pt modelId="{3B762BDC-4E45-4DD2-9BDF-1835B5E78B8A}">
      <dgm:prSet custT="1"/>
      <dgm:spPr/>
      <dgm:t>
        <a:bodyPr/>
        <a:lstStyle/>
        <a:p>
          <a:r>
            <a:rPr lang="hr-HR" sz="1800" b="1" dirty="0"/>
            <a:t>boravci za djecu </a:t>
          </a:r>
          <a:r>
            <a:rPr lang="hr-HR" sz="1800" dirty="0"/>
            <a:t>i grupne rehabilitacijske aktivnosti</a:t>
          </a:r>
          <a:endParaRPr lang="en-US" sz="1800" b="1" dirty="0"/>
        </a:p>
      </dgm:t>
    </dgm:pt>
    <dgm:pt modelId="{877D6F15-9854-410E-9F52-2B65A7FF2080}" type="parTrans" cxnId="{890A934E-3176-4289-8A33-DCD6C60467A5}">
      <dgm:prSet/>
      <dgm:spPr/>
      <dgm:t>
        <a:bodyPr/>
        <a:lstStyle/>
        <a:p>
          <a:endParaRPr lang="hr-HR"/>
        </a:p>
      </dgm:t>
    </dgm:pt>
    <dgm:pt modelId="{F37A7AAA-7EDD-4D28-BE7C-67B1AB571367}" type="sibTrans" cxnId="{890A934E-3176-4289-8A33-DCD6C60467A5}">
      <dgm:prSet/>
      <dgm:spPr/>
      <dgm:t>
        <a:bodyPr/>
        <a:lstStyle/>
        <a:p>
          <a:endParaRPr lang="hr-HR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206959" custScaleY="158915" custLinFactNeighborX="-9818" custLinFactNeighborY="-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78414" custScaleY="83232" custLinFactNeighborX="-14780" custLinFactNeighborY="28737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 custLinFactY="16646" custLinFactNeighborX="28327" custLinFactNeighborY="100000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97687" custScaleY="192563" custLinFactNeighborX="-4339" custLinFactNeighborY="-2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179007" custScaleY="99043" custLinFactNeighborX="-17716" custLinFactNeighborY="14204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7AEA65C8-6028-4270-8339-23F3689A076C}" srcId="{0135F7AE-5419-4D01-910E-1FD4413DD80A}" destId="{9052881E-EDA8-4B50-9E97-38EA82C45C24}" srcOrd="1" destOrd="0" parTransId="{9CE2F117-AD5C-473F-B64A-4C4CA2B77D3B}" sibTransId="{58AABAA4-CCC8-4BE0-A5B0-DAFFB6EE72FC}"/>
    <dgm:cxn modelId="{1AB10CD6-AB08-4D94-AE60-673908CA156E}" type="presOf" srcId="{9052881E-EDA8-4B50-9E97-38EA82C45C24}" destId="{15EC2D18-EF2D-46DD-9C04-1F969226EBF5}" srcOrd="0" destOrd="1" presId="urn:microsoft.com/office/officeart/2005/8/layout/bList2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15C2AA51-06E5-4613-B88B-846E054EBF98}" srcId="{32D1B978-F265-46AB-99A6-B06CAD0D10CD}" destId="{B03661AE-ED70-4BC7-B910-653D2BADCA0A}" srcOrd="2" destOrd="0" parTransId="{F1BD7F2A-1201-438D-B23C-A4F6F972369A}" sibTransId="{1DF2D515-23C5-421E-AE14-7808C7735422}"/>
    <dgm:cxn modelId="{E89D26EA-83F1-43ED-B70A-9E3804FAA21F}" type="presOf" srcId="{95A1FA93-A833-4422-AEE8-1BA03DFC66E5}" destId="{2AFE2EED-6654-476C-B436-C00469154F46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6E7DAD83-2883-476F-9C99-23C88852114D}" srcId="{0135F7AE-5419-4D01-910E-1FD4413DD80A}" destId="{03607590-646C-4CF4-8500-2A08CB443616}" srcOrd="4" destOrd="0" parTransId="{6B1FAC30-ECB1-4C4F-9318-DF7CF7598A9D}" sibTransId="{1DE0D74B-63C4-490B-85E9-0069F0A4AA02}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D927977E-2A93-4795-B897-AB40ADBAD051}" type="presOf" srcId="{9AB83D23-9240-4860-A335-94ADF38B62D5}" destId="{15EC2D18-EF2D-46DD-9C04-1F969226EBF5}" srcOrd="0" destOrd="5" presId="urn:microsoft.com/office/officeart/2005/8/layout/bList2"/>
    <dgm:cxn modelId="{06BDFA64-11FE-4211-A0CB-C354230C4277}" type="presOf" srcId="{4133225C-F1A8-4853-8027-3C67EB964D8D}" destId="{2AFE2EED-6654-476C-B436-C00469154F46}" srcOrd="0" destOrd="4" presId="urn:microsoft.com/office/officeart/2005/8/layout/bList2"/>
    <dgm:cxn modelId="{42EA8C0A-523C-47B4-8800-E9D7F81DE85D}" type="presOf" srcId="{B03661AE-ED70-4BC7-B910-653D2BADCA0A}" destId="{2AFE2EED-6654-476C-B436-C00469154F46}" srcOrd="0" destOrd="2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EC869399-0B11-4885-88F9-DB7A553571C0}" type="presOf" srcId="{03607590-646C-4CF4-8500-2A08CB443616}" destId="{15EC2D18-EF2D-46DD-9C04-1F969226EBF5}" srcOrd="0" destOrd="4" presId="urn:microsoft.com/office/officeart/2005/8/layout/bList2"/>
    <dgm:cxn modelId="{2D631EFB-E897-42F2-9C7C-2EF5BEDD078F}" srcId="{32D1B978-F265-46AB-99A6-B06CAD0D10CD}" destId="{408CC1FD-4CC1-4C46-B80B-F612C342DDC1}" srcOrd="1" destOrd="0" parTransId="{26294D08-E016-4EF9-A477-593580DFB1F9}" sibTransId="{A0A5D6B2-5E13-4839-972C-DADF853960A3}"/>
    <dgm:cxn modelId="{347B5264-2C95-455F-81ED-D429164C7108}" srcId="{0135F7AE-5419-4D01-910E-1FD4413DD80A}" destId="{D44E1948-C865-49E3-877A-AF51656CC55E}" srcOrd="2" destOrd="0" parTransId="{096EA1DE-262A-4B55-AB10-6D8E6C828101}" sibTransId="{B36D30D7-1178-4698-955B-3CF48F388079}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890A934E-3176-4289-8A33-DCD6C60467A5}" srcId="{0135F7AE-5419-4D01-910E-1FD4413DD80A}" destId="{3B762BDC-4E45-4DD2-9BDF-1835B5E78B8A}" srcOrd="3" destOrd="0" parTransId="{877D6F15-9854-410E-9F52-2B65A7FF2080}" sibTransId="{F37A7AAA-7EDD-4D28-BE7C-67B1AB571367}"/>
    <dgm:cxn modelId="{4572B508-86FD-4163-9576-88C56F514C3E}" srcId="{32D1B978-F265-46AB-99A6-B06CAD0D10CD}" destId="{4133225C-F1A8-4853-8027-3C67EB964D8D}" srcOrd="4" destOrd="0" parTransId="{D4094159-9342-46E6-A27E-73953D44F7D5}" sibTransId="{AFCC11DA-77CA-4520-AA56-FAD30F854F59}"/>
    <dgm:cxn modelId="{A94122EE-D702-4A50-9233-50D3900C1B8D}" type="presOf" srcId="{3B762BDC-4E45-4DD2-9BDF-1835B5E78B8A}" destId="{15EC2D18-EF2D-46DD-9C04-1F969226EBF5}" srcOrd="0" destOrd="3" presId="urn:microsoft.com/office/officeart/2005/8/layout/bList2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0A175D73-BF4C-4BBF-BE7D-F22C49F52AFC}" srcId="{0135F7AE-5419-4D01-910E-1FD4413DD80A}" destId="{9AB83D23-9240-4860-A335-94ADF38B62D5}" srcOrd="5" destOrd="0" parTransId="{6DBFBABE-F329-4152-831A-979D91119F1E}" sibTransId="{8FCD6583-5074-46E1-AB2E-792794551E3C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E9A44606-5565-4A0B-B158-CD0FCD478791}" type="presOf" srcId="{408CC1FD-4CC1-4C46-B80B-F612C342DDC1}" destId="{2AFE2EED-6654-476C-B436-C00469154F46}" srcOrd="0" destOrd="1" presId="urn:microsoft.com/office/officeart/2005/8/layout/bList2"/>
    <dgm:cxn modelId="{970432FB-9761-44D4-85D6-B4BED34B44CA}" srcId="{32D1B978-F265-46AB-99A6-B06CAD0D10CD}" destId="{2F17B4FE-4548-417C-AF21-CA42F212BFC6}" srcOrd="3" destOrd="0" parTransId="{FC518EB6-ADB5-4553-934C-364D4092C394}" sibTransId="{BF13BC69-D41E-4600-BE4D-1E2D392FFAA9}"/>
    <dgm:cxn modelId="{9CC7BA2B-5ED0-4332-895D-9EF243189CE6}" type="presOf" srcId="{2F17B4FE-4548-417C-AF21-CA42F212BFC6}" destId="{2AFE2EED-6654-476C-B436-C00469154F46}" srcOrd="0" destOrd="3" presId="urn:microsoft.com/office/officeart/2005/8/layout/bList2"/>
    <dgm:cxn modelId="{3C188B62-F301-4C17-9C21-7792E1847449}" srcId="{32D1B978-F265-46AB-99A6-B06CAD0D10CD}" destId="{95A1FA93-A833-4422-AEE8-1BA03DFC66E5}" srcOrd="0" destOrd="0" parTransId="{EB9B67F7-5C1B-48E7-B7B0-B64FFAB74C62}" sibTransId="{F5547490-ABB2-404D-BF2A-973A1CED0962}"/>
    <dgm:cxn modelId="{7D5E709D-9AA6-4278-8382-E8410EFC0790}" type="presOf" srcId="{D44E1948-C865-49E3-877A-AF51656CC55E}" destId="{15EC2D18-EF2D-46DD-9C04-1F969226EBF5}" srcOrd="0" destOrd="2" presId="urn:microsoft.com/office/officeart/2005/8/layout/bList2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b="1" dirty="0"/>
            <a:t>psihološka podrška</a:t>
          </a:r>
          <a:r>
            <a:rPr lang="hr-HR" sz="1800" dirty="0"/>
            <a:t>, najviše po saznavanju za dijagnozu djeteta</a:t>
          </a:r>
          <a:endParaRPr lang="en-US" sz="1800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95A1FA93-A833-4422-AEE8-1BA03DFC66E5}">
      <dgm:prSet custT="1"/>
      <dgm:spPr/>
      <dgm:t>
        <a:bodyPr/>
        <a:lstStyle/>
        <a:p>
          <a:r>
            <a:rPr lang="hr-HR" sz="1800" b="1" dirty="0"/>
            <a:t>individualna psihološka podrška </a:t>
          </a:r>
          <a:r>
            <a:rPr lang="hr-HR" sz="1800" dirty="0"/>
            <a:t>u nošenju sa izazovima koje roditeljstvo djeteta s poteškoćama nosi</a:t>
          </a:r>
          <a:endParaRPr lang="en-US" sz="1800" dirty="0"/>
        </a:p>
      </dgm:t>
    </dgm:pt>
    <dgm:pt modelId="{EB9B67F7-5C1B-48E7-B7B0-B64FFAB74C62}" type="parTrans" cxnId="{3C188B62-F301-4C17-9C21-7792E1847449}">
      <dgm:prSet/>
      <dgm:spPr/>
      <dgm:t>
        <a:bodyPr/>
        <a:lstStyle/>
        <a:p>
          <a:endParaRPr lang="en-US"/>
        </a:p>
      </dgm:t>
    </dgm:pt>
    <dgm:pt modelId="{F5547490-ABB2-404D-BF2A-973A1CED0962}" type="sibTrans" cxnId="{3C188B62-F301-4C17-9C21-7792E1847449}">
      <dgm:prSet/>
      <dgm:spPr/>
      <dgm:t>
        <a:bodyPr/>
        <a:lstStyle/>
        <a:p>
          <a:endParaRPr lang="en-US"/>
        </a:p>
      </dgm:t>
    </dgm:pt>
    <dgm:pt modelId="{1A931B22-9808-4AE8-B3B8-8F3DD2039925}">
      <dgm:prSet custT="1"/>
      <dgm:spPr/>
      <dgm:t>
        <a:bodyPr/>
        <a:lstStyle/>
        <a:p>
          <a:r>
            <a:rPr lang="hr-HR" sz="1800" b="1" dirty="0"/>
            <a:t>grupe podrške za roditelje </a:t>
          </a:r>
          <a:r>
            <a:rPr lang="hr-HR" sz="1800" dirty="0"/>
            <a:t>s određenom tematikom na kojoj bi pod stručnim vodstvom roditelji mogli pitati sve što ih zanima kao i razmijeniti iskustva s drugim roditeljima </a:t>
          </a:r>
          <a:endParaRPr lang="en-US" sz="1800" dirty="0"/>
        </a:p>
      </dgm:t>
    </dgm:pt>
    <dgm:pt modelId="{45E968FA-C521-48C0-AB8B-316F644042E3}" type="parTrans" cxnId="{C99A5F0D-7AF1-4911-A0BD-5B358D8C6F80}">
      <dgm:prSet/>
      <dgm:spPr/>
      <dgm:t>
        <a:bodyPr/>
        <a:lstStyle/>
        <a:p>
          <a:endParaRPr lang="en-US"/>
        </a:p>
      </dgm:t>
    </dgm:pt>
    <dgm:pt modelId="{9E161ADB-6817-4795-9188-8E1AFE1E344E}" type="sibTrans" cxnId="{C99A5F0D-7AF1-4911-A0BD-5B358D8C6F80}">
      <dgm:prSet/>
      <dgm:spPr/>
      <dgm:t>
        <a:bodyPr/>
        <a:lstStyle/>
        <a:p>
          <a:endParaRPr lang="en-US"/>
        </a:p>
      </dgm:t>
    </dgm:pt>
    <dgm:pt modelId="{F34A6A65-14BB-4324-B645-5CB6BB513B62}">
      <dgm:prSet custT="1"/>
      <dgm:spPr/>
      <dgm:t>
        <a:bodyPr/>
        <a:lstStyle/>
        <a:p>
          <a:r>
            <a:rPr lang="hr-HR" sz="1800" dirty="0"/>
            <a:t>odmor od skrbi za roditelje njegovatelje (za korištenje godišnjeg odmora)</a:t>
          </a:r>
          <a:endParaRPr lang="en-US" sz="1800" dirty="0"/>
        </a:p>
      </dgm:t>
    </dgm:pt>
    <dgm:pt modelId="{5F866759-D972-46DC-AF91-64031EF9BFB3}" type="parTrans" cxnId="{BF2369A8-A801-4C34-8A76-6DE0F2EAB69A}">
      <dgm:prSet/>
      <dgm:spPr/>
      <dgm:t>
        <a:bodyPr/>
        <a:lstStyle/>
        <a:p>
          <a:endParaRPr lang="en-US"/>
        </a:p>
      </dgm:t>
    </dgm:pt>
    <dgm:pt modelId="{C43D80DC-2D8C-4446-BB9E-B11E518DB036}" type="sibTrans" cxnId="{BF2369A8-A801-4C34-8A76-6DE0F2EAB69A}">
      <dgm:prSet/>
      <dgm:spPr/>
      <dgm:t>
        <a:bodyPr/>
        <a:lstStyle/>
        <a:p>
          <a:endParaRPr lang="en-US"/>
        </a:p>
      </dgm:t>
    </dgm:pt>
    <dgm:pt modelId="{844E7B01-E79D-4DF3-B556-A99876EEB2DD}">
      <dgm:prSet custT="1"/>
      <dgm:spPr/>
      <dgm:t>
        <a:bodyPr/>
        <a:lstStyle/>
        <a:p>
          <a:endParaRPr lang="en-US" sz="1800" dirty="0"/>
        </a:p>
      </dgm:t>
    </dgm:pt>
    <dgm:pt modelId="{F7B8757D-8041-4AFE-B9B0-AEE9B1C7AE7D}" type="parTrans" cxnId="{F9012F13-37A2-4743-9CB6-110A078F1485}">
      <dgm:prSet/>
      <dgm:spPr/>
      <dgm:t>
        <a:bodyPr/>
        <a:lstStyle/>
        <a:p>
          <a:endParaRPr lang="en-US"/>
        </a:p>
      </dgm:t>
    </dgm:pt>
    <dgm:pt modelId="{42ADEC99-399E-47EF-B0FE-2EBDE4D03BC7}" type="sibTrans" cxnId="{F9012F13-37A2-4743-9CB6-110A078F1485}">
      <dgm:prSet/>
      <dgm:spPr/>
      <dgm:t>
        <a:bodyPr/>
        <a:lstStyle/>
        <a:p>
          <a:endParaRPr lang="en-US"/>
        </a:p>
      </dgm:t>
    </dgm:pt>
    <dgm:pt modelId="{CAB44978-D4DE-4DD6-B344-A9B8105756C0}">
      <dgm:prSet custT="1"/>
      <dgm:spPr/>
      <dgm:t>
        <a:bodyPr/>
        <a:lstStyle/>
        <a:p>
          <a:r>
            <a:rPr lang="hr-HR" sz="1800" dirty="0"/>
            <a:t>aktivnosti gdje mogu ostaviti dijete 1-2 sata dnevno (npr. boravci)</a:t>
          </a:r>
          <a:endParaRPr lang="en-US" sz="1800" dirty="0"/>
        </a:p>
      </dgm:t>
    </dgm:pt>
    <dgm:pt modelId="{3D38751B-797E-466F-93DD-3C12DCD33752}" type="parTrans" cxnId="{FFBAB237-FDBF-486F-8F98-9B62143BAFA4}">
      <dgm:prSet/>
      <dgm:spPr/>
      <dgm:t>
        <a:bodyPr/>
        <a:lstStyle/>
        <a:p>
          <a:endParaRPr lang="en-US"/>
        </a:p>
      </dgm:t>
    </dgm:pt>
    <dgm:pt modelId="{6AA15975-98EB-4450-855E-8DDC0025D893}" type="sibTrans" cxnId="{FFBAB237-FDBF-486F-8F98-9B62143BAFA4}">
      <dgm:prSet/>
      <dgm:spPr/>
      <dgm:t>
        <a:bodyPr/>
        <a:lstStyle/>
        <a:p>
          <a:endParaRPr lang="en-US"/>
        </a:p>
      </dgm:t>
    </dgm:pt>
    <dgm:pt modelId="{7006D91D-25C9-4C17-A2A7-4191FF6FD84A}">
      <dgm:prSet custT="1"/>
      <dgm:spPr/>
      <dgm:t>
        <a:bodyPr/>
        <a:lstStyle/>
        <a:p>
          <a:r>
            <a:rPr lang="hr-HR" sz="1800" b="1" dirty="0"/>
            <a:t>odmor od skrbi za roditelje njegovatelje</a:t>
          </a:r>
          <a:endParaRPr lang="en-US" sz="1800" b="1" dirty="0"/>
        </a:p>
      </dgm:t>
    </dgm:pt>
    <dgm:pt modelId="{B5D073A3-40CB-49DC-86ED-61ADB837B221}" type="parTrans" cxnId="{3B312857-DB6E-423B-A518-415273AD1D3F}">
      <dgm:prSet/>
      <dgm:spPr/>
      <dgm:t>
        <a:bodyPr/>
        <a:lstStyle/>
        <a:p>
          <a:endParaRPr lang="en-US"/>
        </a:p>
      </dgm:t>
    </dgm:pt>
    <dgm:pt modelId="{6B83EC4C-639F-4640-87F8-88BB6B22EA46}" type="sibTrans" cxnId="{3B312857-DB6E-423B-A518-415273AD1D3F}">
      <dgm:prSet/>
      <dgm:spPr/>
      <dgm:t>
        <a:bodyPr/>
        <a:lstStyle/>
        <a:p>
          <a:endParaRPr lang="en-US"/>
        </a:p>
      </dgm:t>
    </dgm:pt>
    <dgm:pt modelId="{01223CA7-B95C-4C81-8D86-0F1B17ECE7B5}">
      <dgm:prSet custT="1"/>
      <dgm:spPr/>
      <dgm:t>
        <a:bodyPr/>
        <a:lstStyle/>
        <a:p>
          <a:r>
            <a:rPr lang="hr-HR" sz="1800" dirty="0"/>
            <a:t>briga za OSI nakon njihove smrti (</a:t>
          </a:r>
          <a:r>
            <a:rPr lang="hr-HR" sz="1800" b="1" dirty="0"/>
            <a:t>smještaj za OSI, organizirano stanovanje)</a:t>
          </a:r>
          <a:endParaRPr lang="en-US" sz="1800" b="1" dirty="0"/>
        </a:p>
      </dgm:t>
    </dgm:pt>
    <dgm:pt modelId="{44B85C14-7E18-418A-9940-0BB32C30413C}" type="parTrans" cxnId="{865FE902-ECBE-4552-87BD-4C83134CB9EE}">
      <dgm:prSet/>
      <dgm:spPr/>
      <dgm:t>
        <a:bodyPr/>
        <a:lstStyle/>
        <a:p>
          <a:endParaRPr lang="en-US"/>
        </a:p>
      </dgm:t>
    </dgm:pt>
    <dgm:pt modelId="{4616126B-BE90-4445-A174-4C0DAA86BC45}" type="sibTrans" cxnId="{865FE902-ECBE-4552-87BD-4C83134CB9EE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3B312857-DB6E-423B-A518-415273AD1D3F}" srcId="{32D1B978-F265-46AB-99A6-B06CAD0D10CD}" destId="{7006D91D-25C9-4C17-A2A7-4191FF6FD84A}" srcOrd="2" destOrd="0" parTransId="{B5D073A3-40CB-49DC-86ED-61ADB837B221}" sibTransId="{6B83EC4C-639F-4640-87F8-88BB6B22EA46}"/>
    <dgm:cxn modelId="{7C76273C-46F4-4D77-A2C8-0EA91190AB42}" type="presOf" srcId="{01223CA7-B95C-4C81-8D86-0F1B17ECE7B5}" destId="{2AFE2EED-6654-476C-B436-C00469154F46}" srcOrd="0" destOrd="3" presId="urn:microsoft.com/office/officeart/2005/8/layout/bList2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F7D84336-21E7-4784-A693-CD61E2F7E17A}" type="presOf" srcId="{1A931B22-9808-4AE8-B3B8-8F3DD2039925}" destId="{2AFE2EED-6654-476C-B436-C00469154F46}" srcOrd="0" destOrd="1" presId="urn:microsoft.com/office/officeart/2005/8/layout/bList2"/>
    <dgm:cxn modelId="{45297C2D-2B39-4030-A6AE-0AD323ECA150}" type="presOf" srcId="{844E7B01-E79D-4DF3-B556-A99876EEB2DD}" destId="{15EC2D18-EF2D-46DD-9C04-1F969226EBF5}" srcOrd="0" destOrd="3" presId="urn:microsoft.com/office/officeart/2005/8/layout/bList2"/>
    <dgm:cxn modelId="{7B9815EE-58AA-4A31-8526-F2030ADC6B9D}" type="presOf" srcId="{CAB44978-D4DE-4DD6-B344-A9B8105756C0}" destId="{15EC2D18-EF2D-46DD-9C04-1F969226EBF5}" srcOrd="0" destOrd="2" presId="urn:microsoft.com/office/officeart/2005/8/layout/bList2"/>
    <dgm:cxn modelId="{B7742E08-3D5C-4A2C-90DF-BB3A8AE0DFC3}" type="presOf" srcId="{F34A6A65-14BB-4324-B645-5CB6BB513B62}" destId="{15EC2D18-EF2D-46DD-9C04-1F969226EBF5}" srcOrd="0" destOrd="1" presId="urn:microsoft.com/office/officeart/2005/8/layout/bList2"/>
    <dgm:cxn modelId="{865FE902-ECBE-4552-87BD-4C83134CB9EE}" srcId="{32D1B978-F265-46AB-99A6-B06CAD0D10CD}" destId="{01223CA7-B95C-4C81-8D86-0F1B17ECE7B5}" srcOrd="3" destOrd="0" parTransId="{44B85C14-7E18-418A-9940-0BB32C30413C}" sibTransId="{4616126B-BE90-4445-A174-4C0DAA86BC45}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FFBAB237-FDBF-486F-8F98-9B62143BAFA4}" srcId="{0135F7AE-5419-4D01-910E-1FD4413DD80A}" destId="{CAB44978-D4DE-4DD6-B344-A9B8105756C0}" srcOrd="2" destOrd="0" parTransId="{3D38751B-797E-466F-93DD-3C12DCD33752}" sibTransId="{6AA15975-98EB-4450-855E-8DDC0025D893}"/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3C188B62-F301-4C17-9C21-7792E1847449}" srcId="{32D1B978-F265-46AB-99A6-B06CAD0D10CD}" destId="{95A1FA93-A833-4422-AEE8-1BA03DFC66E5}" srcOrd="0" destOrd="0" parTransId="{EB9B67F7-5C1B-48E7-B7B0-B64FFAB74C62}" sibTransId="{F5547490-ABB2-404D-BF2A-973A1CED0962}"/>
    <dgm:cxn modelId="{BF2369A8-A801-4C34-8A76-6DE0F2EAB69A}" srcId="{0135F7AE-5419-4D01-910E-1FD4413DD80A}" destId="{F34A6A65-14BB-4324-B645-5CB6BB513B62}" srcOrd="1" destOrd="0" parTransId="{5F866759-D972-46DC-AF91-64031EF9BFB3}" sibTransId="{C43D80DC-2D8C-4446-BB9E-B11E518DB036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F93AC801-AEFB-4820-A638-08673C2C59E8}" type="presOf" srcId="{7006D91D-25C9-4C17-A2A7-4191FF6FD84A}" destId="{2AFE2EED-6654-476C-B436-C00469154F46}" srcOrd="0" destOrd="2" presId="urn:microsoft.com/office/officeart/2005/8/layout/bList2"/>
    <dgm:cxn modelId="{C99A5F0D-7AF1-4911-A0BD-5B358D8C6F80}" srcId="{32D1B978-F265-46AB-99A6-B06CAD0D10CD}" destId="{1A931B22-9808-4AE8-B3B8-8F3DD2039925}" srcOrd="1" destOrd="0" parTransId="{45E968FA-C521-48C0-AB8B-316F644042E3}" sibTransId="{9E161ADB-6817-4795-9188-8E1AFE1E344E}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E89D26EA-83F1-43ED-B70A-9E3804FAA21F}" type="presOf" srcId="{95A1FA93-A833-4422-AEE8-1BA03DFC66E5}" destId="{2AFE2EED-6654-476C-B436-C00469154F46}" srcOrd="0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F9012F13-37A2-4743-9CB6-110A078F1485}" srcId="{0135F7AE-5419-4D01-910E-1FD4413DD80A}" destId="{844E7B01-E79D-4DF3-B556-A99876EEB2DD}" srcOrd="3" destOrd="0" parTransId="{F7B8757D-8041-4AFE-B9B0-AEE9B1C7AE7D}" sibTransId="{42ADEC99-399E-47EF-B0FE-2EBDE4D03BC7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dirty="0"/>
            <a:t>više informiranja roditelja djece s teškoćama u razvoju o svim pravima i uslugama na koje imaju pravo</a:t>
          </a:r>
          <a:endParaRPr lang="en-US" sz="1800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95A1FA93-A833-4422-AEE8-1BA03DFC66E5}">
      <dgm:prSet custT="1"/>
      <dgm:spPr/>
      <dgm:t>
        <a:bodyPr/>
        <a:lstStyle/>
        <a:p>
          <a:r>
            <a:rPr lang="hr-HR" sz="1800" b="1" dirty="0"/>
            <a:t>terapijske usluge, socijalne usluge boravka ili pak zaštitne radionice</a:t>
          </a:r>
          <a:endParaRPr lang="en-US" sz="1800" b="1" dirty="0"/>
        </a:p>
      </dgm:t>
    </dgm:pt>
    <dgm:pt modelId="{EB9B67F7-5C1B-48E7-B7B0-B64FFAB74C62}" type="parTrans" cxnId="{3C188B62-F301-4C17-9C21-7792E1847449}">
      <dgm:prSet/>
      <dgm:spPr/>
      <dgm:t>
        <a:bodyPr/>
        <a:lstStyle/>
        <a:p>
          <a:endParaRPr lang="en-US"/>
        </a:p>
      </dgm:t>
    </dgm:pt>
    <dgm:pt modelId="{F5547490-ABB2-404D-BF2A-973A1CED0962}" type="sibTrans" cxnId="{3C188B62-F301-4C17-9C21-7792E1847449}">
      <dgm:prSet/>
      <dgm:spPr/>
      <dgm:t>
        <a:bodyPr/>
        <a:lstStyle/>
        <a:p>
          <a:endParaRPr lang="en-US"/>
        </a:p>
      </dgm:t>
    </dgm:pt>
    <dgm:pt modelId="{844E7B01-E79D-4DF3-B556-A99876EEB2DD}">
      <dgm:prSet custT="1"/>
      <dgm:spPr/>
      <dgm:t>
        <a:bodyPr/>
        <a:lstStyle/>
        <a:p>
          <a:endParaRPr lang="en-US" sz="1800" dirty="0"/>
        </a:p>
      </dgm:t>
    </dgm:pt>
    <dgm:pt modelId="{F7B8757D-8041-4AFE-B9B0-AEE9B1C7AE7D}" type="parTrans" cxnId="{F9012F13-37A2-4743-9CB6-110A078F1485}">
      <dgm:prSet/>
      <dgm:spPr/>
      <dgm:t>
        <a:bodyPr/>
        <a:lstStyle/>
        <a:p>
          <a:endParaRPr lang="en-US"/>
        </a:p>
      </dgm:t>
    </dgm:pt>
    <dgm:pt modelId="{42ADEC99-399E-47EF-B0FE-2EBDE4D03BC7}" type="sibTrans" cxnId="{F9012F13-37A2-4743-9CB6-110A078F1485}">
      <dgm:prSet/>
      <dgm:spPr/>
      <dgm:t>
        <a:bodyPr/>
        <a:lstStyle/>
        <a:p>
          <a:endParaRPr lang="en-US"/>
        </a:p>
      </dgm:t>
    </dgm:pt>
    <dgm:pt modelId="{0120CD72-2BB8-4714-9196-E0CE2EF80837}">
      <dgm:prSet custT="1"/>
      <dgm:spPr/>
      <dgm:t>
        <a:bodyPr/>
        <a:lstStyle/>
        <a:p>
          <a:r>
            <a:rPr lang="hr-HR" sz="1800" dirty="0"/>
            <a:t>informiranje o brizi za djecu s teškoćama u razvoju, informiranje o dijagnozi djeteta i sl.</a:t>
          </a:r>
          <a:endParaRPr lang="en-US" sz="1800" dirty="0"/>
        </a:p>
      </dgm:t>
    </dgm:pt>
    <dgm:pt modelId="{AD234F6A-43D8-4AAB-AC76-7C2C528D757B}" type="parTrans" cxnId="{D36060FF-7C00-4E20-A261-7A09F5355F40}">
      <dgm:prSet/>
      <dgm:spPr/>
      <dgm:t>
        <a:bodyPr/>
        <a:lstStyle/>
        <a:p>
          <a:endParaRPr lang="en-US"/>
        </a:p>
      </dgm:t>
    </dgm:pt>
    <dgm:pt modelId="{B17AF764-6708-4721-8B03-8CE25331B906}" type="sibTrans" cxnId="{D36060FF-7C00-4E20-A261-7A09F5355F40}">
      <dgm:prSet/>
      <dgm:spPr/>
      <dgm:t>
        <a:bodyPr/>
        <a:lstStyle/>
        <a:p>
          <a:endParaRPr lang="en-US"/>
        </a:p>
      </dgm:t>
    </dgm:pt>
    <dgm:pt modelId="{1CD6B842-705D-429F-B52C-903E307A01A7}">
      <dgm:prSet custT="1"/>
      <dgm:spPr/>
      <dgm:t>
        <a:bodyPr/>
        <a:lstStyle/>
        <a:p>
          <a:r>
            <a:rPr lang="hr-HR" sz="1800" dirty="0"/>
            <a:t>za djecu školske dobi uvesti dodatne aktivnosti u sklopu sustava socijalne skrbi </a:t>
          </a:r>
          <a:r>
            <a:rPr lang="hr-HR" sz="1800" b="1" dirty="0"/>
            <a:t>(kada djeca navrše 7 godina više im nitko ne pruža terapijske usluge)</a:t>
          </a:r>
          <a:endParaRPr lang="en-US" sz="1800" b="1" dirty="0"/>
        </a:p>
      </dgm:t>
    </dgm:pt>
    <dgm:pt modelId="{996F881C-8871-4037-BC41-622D3AF9FA29}" type="parTrans" cxnId="{9FAD436D-4FF6-48CE-8E73-62C2FD4CE2E2}">
      <dgm:prSet/>
      <dgm:spPr/>
      <dgm:t>
        <a:bodyPr/>
        <a:lstStyle/>
        <a:p>
          <a:endParaRPr lang="en-US"/>
        </a:p>
      </dgm:t>
    </dgm:pt>
    <dgm:pt modelId="{2536224B-B70A-4C54-A75B-4520698DE8DF}" type="sibTrans" cxnId="{9FAD436D-4FF6-48CE-8E73-62C2FD4CE2E2}">
      <dgm:prSet/>
      <dgm:spPr/>
      <dgm:t>
        <a:bodyPr/>
        <a:lstStyle/>
        <a:p>
          <a:endParaRPr lang="en-US"/>
        </a:p>
      </dgm:t>
    </dgm:pt>
    <dgm:pt modelId="{F3E6BA09-AB97-4145-8923-FCB036B5EAA6}">
      <dgm:prSet custT="1"/>
      <dgm:spPr/>
      <dgm:t>
        <a:bodyPr/>
        <a:lstStyle/>
        <a:p>
          <a:r>
            <a:rPr lang="hr-HR" sz="1800" dirty="0"/>
            <a:t>socijalne usluge koje bi iziskivale integraciju osoba s invaliditetom u društvo</a:t>
          </a:r>
          <a:endParaRPr lang="en-US" sz="1800" dirty="0"/>
        </a:p>
      </dgm:t>
    </dgm:pt>
    <dgm:pt modelId="{66A65661-F666-4C9C-8BA5-B829ADEF8AE7}" type="parTrans" cxnId="{3698CD3E-94C5-4E24-B489-4669626DBAEA}">
      <dgm:prSet/>
      <dgm:spPr/>
      <dgm:t>
        <a:bodyPr/>
        <a:lstStyle/>
        <a:p>
          <a:endParaRPr lang="en-US"/>
        </a:p>
      </dgm:t>
    </dgm:pt>
    <dgm:pt modelId="{05674AE3-F645-4CCE-9EB6-1A9CC5EA8E38}" type="sibTrans" cxnId="{3698CD3E-94C5-4E24-B489-4669626DBAEA}">
      <dgm:prSet/>
      <dgm:spPr/>
      <dgm:t>
        <a:bodyPr/>
        <a:lstStyle/>
        <a:p>
          <a:endParaRPr lang="en-US"/>
        </a:p>
      </dgm:t>
    </dgm:pt>
    <dgm:pt modelId="{E546D9DB-53C9-46E0-84A1-D9907231625D}">
      <dgm:prSet custT="1"/>
      <dgm:spPr/>
      <dgm:t>
        <a:bodyPr/>
        <a:lstStyle/>
        <a:p>
          <a:r>
            <a:rPr lang="hr-HR" sz="1800" dirty="0"/>
            <a:t>omogućiti adekvatan oblik rada što bi dugoročno i dovelo do smanjenja pritiska i eventualnih materijalnih izdataka za novčana socijalna prava</a:t>
          </a:r>
          <a:endParaRPr lang="en-US" sz="1800" dirty="0"/>
        </a:p>
      </dgm:t>
    </dgm:pt>
    <dgm:pt modelId="{F097ED8D-4D72-4880-B19C-47A469B8DDCD}" type="parTrans" cxnId="{105E2B05-D9AC-4F9C-BD92-4A7741FB6A91}">
      <dgm:prSet/>
      <dgm:spPr/>
      <dgm:t>
        <a:bodyPr/>
        <a:lstStyle/>
        <a:p>
          <a:endParaRPr lang="en-US"/>
        </a:p>
      </dgm:t>
    </dgm:pt>
    <dgm:pt modelId="{F7C7BB9E-220F-4F98-B1BC-5B4E2C0E0D34}" type="sibTrans" cxnId="{105E2B05-D9AC-4F9C-BD92-4A7741FB6A91}">
      <dgm:prSet/>
      <dgm:spPr/>
      <dgm:t>
        <a:bodyPr/>
        <a:lstStyle/>
        <a:p>
          <a:endParaRPr lang="en-US"/>
        </a:p>
      </dgm:t>
    </dgm:pt>
    <dgm:pt modelId="{EC2C4224-CFBC-41D8-9310-BC3395802FAF}">
      <dgm:prSet custT="1"/>
      <dgm:spPr/>
      <dgm:t>
        <a:bodyPr/>
        <a:lstStyle/>
        <a:p>
          <a:r>
            <a:rPr lang="hr-HR" sz="1800" b="1" dirty="0"/>
            <a:t>odmor od skrbi</a:t>
          </a:r>
          <a:endParaRPr lang="en-US" sz="1800" b="1" dirty="0"/>
        </a:p>
      </dgm:t>
    </dgm:pt>
    <dgm:pt modelId="{9F4F0163-A0B8-478F-93B4-CD231CD32AF9}" type="parTrans" cxnId="{74588E1C-E9CD-4CED-8F79-D967CCA61B05}">
      <dgm:prSet/>
      <dgm:spPr/>
      <dgm:t>
        <a:bodyPr/>
        <a:lstStyle/>
        <a:p>
          <a:endParaRPr lang="en-US"/>
        </a:p>
      </dgm:t>
    </dgm:pt>
    <dgm:pt modelId="{7546D468-29FA-4DD8-9A0F-EE2483612CB7}" type="sibTrans" cxnId="{74588E1C-E9CD-4CED-8F79-D967CCA61B05}">
      <dgm:prSet/>
      <dgm:spPr/>
      <dgm:t>
        <a:bodyPr/>
        <a:lstStyle/>
        <a:p>
          <a:endParaRPr lang="en-US"/>
        </a:p>
      </dgm:t>
    </dgm:pt>
    <dgm:pt modelId="{D54F8091-EFE4-4DA7-9311-CFB2CCF54499}">
      <dgm:prSet custT="1"/>
      <dgm:spPr/>
      <dgm:t>
        <a:bodyPr/>
        <a:lstStyle/>
        <a:p>
          <a:r>
            <a:rPr lang="hr-HR" sz="1800" b="1" dirty="0"/>
            <a:t>vikend programi/aktivnosti</a:t>
          </a:r>
          <a:endParaRPr lang="en-US" sz="1800" b="1" dirty="0"/>
        </a:p>
      </dgm:t>
    </dgm:pt>
    <dgm:pt modelId="{5F86C87B-6E22-41D7-BE64-1556526AEDB1}" type="parTrans" cxnId="{89F4D7DC-36F5-48D6-AA89-E354C62B1839}">
      <dgm:prSet/>
      <dgm:spPr/>
      <dgm:t>
        <a:bodyPr/>
        <a:lstStyle/>
        <a:p>
          <a:endParaRPr lang="en-US"/>
        </a:p>
      </dgm:t>
    </dgm:pt>
    <dgm:pt modelId="{350EA626-780C-49C2-A729-F4673487180A}" type="sibTrans" cxnId="{89F4D7DC-36F5-48D6-AA89-E354C62B1839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3698CD3E-94C5-4E24-B489-4669626DBAEA}" srcId="{32D1B978-F265-46AB-99A6-B06CAD0D10CD}" destId="{F3E6BA09-AB97-4145-8923-FCB036B5EAA6}" srcOrd="1" destOrd="0" parTransId="{66A65661-F666-4C9C-8BA5-B829ADEF8AE7}" sibTransId="{05674AE3-F645-4CCE-9EB6-1A9CC5EA8E38}"/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F9012F13-37A2-4743-9CB6-110A078F1485}" srcId="{0135F7AE-5419-4D01-910E-1FD4413DD80A}" destId="{844E7B01-E79D-4DF3-B556-A99876EEB2DD}" srcOrd="3" destOrd="0" parTransId="{F7B8757D-8041-4AFE-B9B0-AEE9B1C7AE7D}" sibTransId="{42ADEC99-399E-47EF-B0FE-2EBDE4D03BC7}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E89D26EA-83F1-43ED-B70A-9E3804FAA21F}" type="presOf" srcId="{95A1FA93-A833-4422-AEE8-1BA03DFC66E5}" destId="{2AFE2EED-6654-476C-B436-C00469154F46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D36060FF-7C00-4E20-A261-7A09F5355F40}" srcId="{0135F7AE-5419-4D01-910E-1FD4413DD80A}" destId="{0120CD72-2BB8-4714-9196-E0CE2EF80837}" srcOrd="1" destOrd="0" parTransId="{AD234F6A-43D8-4AAB-AC76-7C2C528D757B}" sibTransId="{B17AF764-6708-4721-8B03-8CE25331B906}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2C29133D-0C4A-481A-83B1-EAE2129F3D38}" type="presOf" srcId="{EC2C4224-CFBC-41D8-9310-BC3395802FAF}" destId="{2AFE2EED-6654-476C-B436-C00469154F46}" srcOrd="0" destOrd="3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45297C2D-2B39-4030-A6AE-0AD323ECA150}" type="presOf" srcId="{844E7B01-E79D-4DF3-B556-A99876EEB2DD}" destId="{15EC2D18-EF2D-46DD-9C04-1F969226EBF5}" srcOrd="0" destOrd="3" presId="urn:microsoft.com/office/officeart/2005/8/layout/bList2"/>
    <dgm:cxn modelId="{A31CFC1F-C82F-4766-B480-F7668394D1D4}" type="presOf" srcId="{E546D9DB-53C9-46E0-84A1-D9907231625D}" destId="{2AFE2EED-6654-476C-B436-C00469154F46}" srcOrd="0" destOrd="2" presId="urn:microsoft.com/office/officeart/2005/8/layout/bList2"/>
    <dgm:cxn modelId="{89F4D7DC-36F5-48D6-AA89-E354C62B1839}" srcId="{32D1B978-F265-46AB-99A6-B06CAD0D10CD}" destId="{D54F8091-EFE4-4DA7-9311-CFB2CCF54499}" srcOrd="4" destOrd="0" parTransId="{5F86C87B-6E22-41D7-BE64-1556526AEDB1}" sibTransId="{350EA626-780C-49C2-A729-F4673487180A}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24AF4B37-DB33-4233-B051-5BC47049D7A5}" type="presOf" srcId="{1CD6B842-705D-429F-B52C-903E307A01A7}" destId="{15EC2D18-EF2D-46DD-9C04-1F969226EBF5}" srcOrd="0" destOrd="2" presId="urn:microsoft.com/office/officeart/2005/8/layout/bList2"/>
    <dgm:cxn modelId="{7BD57583-E9FD-49ED-99C0-A529AEFA8A7E}" type="presOf" srcId="{0120CD72-2BB8-4714-9196-E0CE2EF80837}" destId="{15EC2D18-EF2D-46DD-9C04-1F969226EBF5}" srcOrd="0" destOrd="1" presId="urn:microsoft.com/office/officeart/2005/8/layout/bList2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C74A1AD3-8F0C-4BBD-9658-F7AEB288F1F2}" type="presOf" srcId="{F3E6BA09-AB97-4145-8923-FCB036B5EAA6}" destId="{2AFE2EED-6654-476C-B436-C00469154F46}" srcOrd="0" destOrd="1" presId="urn:microsoft.com/office/officeart/2005/8/layout/bList2"/>
    <dgm:cxn modelId="{74588E1C-E9CD-4CED-8F79-D967CCA61B05}" srcId="{32D1B978-F265-46AB-99A6-B06CAD0D10CD}" destId="{EC2C4224-CFBC-41D8-9310-BC3395802FAF}" srcOrd="3" destOrd="0" parTransId="{9F4F0163-A0B8-478F-93B4-CD231CD32AF9}" sibTransId="{7546D468-29FA-4DD8-9A0F-EE2483612CB7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94810090-4ABF-4162-95AE-844282D08E7D}" type="presOf" srcId="{D54F8091-EFE4-4DA7-9311-CFB2CCF54499}" destId="{2AFE2EED-6654-476C-B436-C00469154F46}" srcOrd="0" destOrd="4" presId="urn:microsoft.com/office/officeart/2005/8/layout/bList2"/>
    <dgm:cxn modelId="{105E2B05-D9AC-4F9C-BD92-4A7741FB6A91}" srcId="{32D1B978-F265-46AB-99A6-B06CAD0D10CD}" destId="{E546D9DB-53C9-46E0-84A1-D9907231625D}" srcOrd="2" destOrd="0" parTransId="{F097ED8D-4D72-4880-B19C-47A469B8DDCD}" sibTransId="{F7C7BB9E-220F-4F98-B1BC-5B4E2C0E0D34}"/>
    <dgm:cxn modelId="{3C188B62-F301-4C17-9C21-7792E1847449}" srcId="{32D1B978-F265-46AB-99A6-B06CAD0D10CD}" destId="{95A1FA93-A833-4422-AEE8-1BA03DFC66E5}" srcOrd="0" destOrd="0" parTransId="{EB9B67F7-5C1B-48E7-B7B0-B64FFAB74C62}" sibTransId="{F5547490-ABB2-404D-BF2A-973A1CED0962}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9FAD436D-4FF6-48CE-8E73-62C2FD4CE2E2}" srcId="{0135F7AE-5419-4D01-910E-1FD4413DD80A}" destId="{1CD6B842-705D-429F-B52C-903E307A01A7}" srcOrd="2" destOrd="0" parTransId="{996F881C-8871-4037-BC41-622D3AF9FA29}" sibTransId="{2536224B-B70A-4C54-A75B-4520698DE8DF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Mlađa</a:t>
          </a:r>
          <a:r>
            <a:rPr lang="hr-HR" sz="2400" i="1" baseline="0" dirty="0"/>
            <a:t> djeca s TUR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Starija djeca s TUR i OSI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dirty="0"/>
            <a:t>za djecu školske dobi </a:t>
          </a:r>
          <a:r>
            <a:rPr lang="hr-HR" sz="1800" b="1" dirty="0"/>
            <a:t>manjak besplatnih terapijskih usluga koje mogu ostvariti putem Hrvatskog zavoda za socijalni rad, roditelji navode nedostatak pružatelja socijalnih usluga (</a:t>
          </a:r>
          <a:r>
            <a:rPr lang="hr-HR" sz="1800" b="1" i="1" dirty="0"/>
            <a:t>npr. psihosocijalne podrške za djecu stariju od 7 godina</a:t>
          </a:r>
          <a:r>
            <a:rPr lang="hr-HR" sz="1800" b="1" dirty="0"/>
            <a:t>)</a:t>
          </a:r>
          <a:endParaRPr lang="en-US" sz="1800" b="1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844E7B01-E79D-4DF3-B556-A99876EEB2DD}">
      <dgm:prSet custT="1"/>
      <dgm:spPr/>
      <dgm:t>
        <a:bodyPr/>
        <a:lstStyle/>
        <a:p>
          <a:endParaRPr lang="en-US" sz="1800" dirty="0"/>
        </a:p>
      </dgm:t>
    </dgm:pt>
    <dgm:pt modelId="{F7B8757D-8041-4AFE-B9B0-AEE9B1C7AE7D}" type="parTrans" cxnId="{F9012F13-37A2-4743-9CB6-110A078F1485}">
      <dgm:prSet/>
      <dgm:spPr/>
      <dgm:t>
        <a:bodyPr/>
        <a:lstStyle/>
        <a:p>
          <a:endParaRPr lang="en-US"/>
        </a:p>
      </dgm:t>
    </dgm:pt>
    <dgm:pt modelId="{42ADEC99-399E-47EF-B0FE-2EBDE4D03BC7}" type="sibTrans" cxnId="{F9012F13-37A2-4743-9CB6-110A078F1485}">
      <dgm:prSet/>
      <dgm:spPr/>
      <dgm:t>
        <a:bodyPr/>
        <a:lstStyle/>
        <a:p>
          <a:endParaRPr lang="en-US"/>
        </a:p>
      </dgm:t>
    </dgm:pt>
    <dgm:pt modelId="{3610A1D4-A023-404E-8584-A33AA8CE9326}">
      <dgm:prSet custT="1"/>
      <dgm:spPr/>
      <dgm:t>
        <a:bodyPr/>
        <a:lstStyle/>
        <a:p>
          <a:r>
            <a:rPr lang="hr-HR" sz="1800" dirty="0"/>
            <a:t> nedostatak socijalnih usluga za odrasle osobe s invaliditetom kad završe redovno školovanje</a:t>
          </a:r>
          <a:endParaRPr lang="en-US" sz="1800" dirty="0"/>
        </a:p>
      </dgm:t>
    </dgm:pt>
    <dgm:pt modelId="{DEE727BB-DD3A-4B61-BFE3-4F779E8B2B34}" type="parTrans" cxnId="{042AE220-5440-4379-9969-883BB11E507F}">
      <dgm:prSet/>
      <dgm:spPr/>
      <dgm:t>
        <a:bodyPr/>
        <a:lstStyle/>
        <a:p>
          <a:endParaRPr lang="hr-HR"/>
        </a:p>
      </dgm:t>
    </dgm:pt>
    <dgm:pt modelId="{2C1CE103-79AE-428F-93FF-78C877109015}" type="sibTrans" cxnId="{042AE220-5440-4379-9969-883BB11E507F}">
      <dgm:prSet/>
      <dgm:spPr/>
      <dgm:t>
        <a:bodyPr/>
        <a:lstStyle/>
        <a:p>
          <a:endParaRPr lang="hr-HR"/>
        </a:p>
      </dgm:t>
    </dgm:pt>
    <dgm:pt modelId="{E2A48BFB-7630-4BA1-A6B3-597C4C0E1A79}">
      <dgm:prSet custT="1"/>
      <dgm:spPr/>
      <dgm:t>
        <a:bodyPr/>
        <a:lstStyle/>
        <a:p>
          <a:r>
            <a:rPr lang="hr-HR" sz="1800" dirty="0"/>
            <a:t>nedostatak socijalnih usluga</a:t>
          </a:r>
          <a:r>
            <a:rPr lang="hr-HR" sz="1800" b="1" dirty="0"/>
            <a:t> (npr. cjelodnevni i poludnevni boravak) </a:t>
          </a:r>
          <a:endParaRPr lang="en-US" sz="1800" b="1" dirty="0"/>
        </a:p>
      </dgm:t>
    </dgm:pt>
    <dgm:pt modelId="{50D1A3B8-8F92-4819-B3AB-1BE4EC078918}" type="parTrans" cxnId="{23195604-9169-473C-A8D0-6C763D681F6F}">
      <dgm:prSet/>
      <dgm:spPr/>
      <dgm:t>
        <a:bodyPr/>
        <a:lstStyle/>
        <a:p>
          <a:endParaRPr lang="hr-HR"/>
        </a:p>
      </dgm:t>
    </dgm:pt>
    <dgm:pt modelId="{CFF981BD-52A7-4B54-8522-40CAC5CB3094}" type="sibTrans" cxnId="{23195604-9169-473C-A8D0-6C763D681F6F}">
      <dgm:prSet/>
      <dgm:spPr/>
      <dgm:t>
        <a:bodyPr/>
        <a:lstStyle/>
        <a:p>
          <a:endParaRPr lang="hr-HR"/>
        </a:p>
      </dgm:t>
    </dgm:pt>
    <dgm:pt modelId="{5E0B2885-5AB5-456F-AC24-23CE245ABFBD}">
      <dgm:prSet custT="1"/>
      <dgm:spPr/>
      <dgm:t>
        <a:bodyPr/>
        <a:lstStyle/>
        <a:p>
          <a:r>
            <a:rPr lang="hr-HR" sz="1800" b="1" dirty="0"/>
            <a:t>odmor od skrbi/vikend programi </a:t>
          </a:r>
          <a:endParaRPr lang="en-US" sz="1800" b="1" dirty="0"/>
        </a:p>
      </dgm:t>
    </dgm:pt>
    <dgm:pt modelId="{91633E38-C26E-4510-A5F4-045907B36BE6}" type="parTrans" cxnId="{3E110C70-32CB-4014-998D-20FE77EA1C67}">
      <dgm:prSet/>
      <dgm:spPr/>
      <dgm:t>
        <a:bodyPr/>
        <a:lstStyle/>
        <a:p>
          <a:endParaRPr lang="hr-HR"/>
        </a:p>
      </dgm:t>
    </dgm:pt>
    <dgm:pt modelId="{49575B2C-2723-42AF-8BD1-5B4129BDBEFD}" type="sibTrans" cxnId="{3E110C70-32CB-4014-998D-20FE77EA1C67}">
      <dgm:prSet/>
      <dgm:spPr/>
      <dgm:t>
        <a:bodyPr/>
        <a:lstStyle/>
        <a:p>
          <a:endParaRPr lang="hr-HR"/>
        </a:p>
      </dgm:t>
    </dgm:pt>
    <dgm:pt modelId="{664BEA82-B2CD-4375-9091-D1923AE9B3A4}">
      <dgm:prSet custT="1"/>
      <dgm:spPr/>
      <dgm:t>
        <a:bodyPr/>
        <a:lstStyle/>
        <a:p>
          <a:r>
            <a:rPr lang="hr-HR" sz="1800" dirty="0"/>
            <a:t>suradnja s volonterskom mrežom (grupa od dvije ili tri OSI čija bi zajednička druženja bila organizirana uz pomoć volontera)</a:t>
          </a:r>
          <a:endParaRPr lang="en-US" sz="1800" dirty="0"/>
        </a:p>
      </dgm:t>
    </dgm:pt>
    <dgm:pt modelId="{41E129DF-85A0-4845-8D01-80372583BAB5}" type="parTrans" cxnId="{F3E13CB0-9CCD-43D5-AC1D-7467E5A92545}">
      <dgm:prSet/>
      <dgm:spPr/>
      <dgm:t>
        <a:bodyPr/>
        <a:lstStyle/>
        <a:p>
          <a:endParaRPr lang="hr-HR"/>
        </a:p>
      </dgm:t>
    </dgm:pt>
    <dgm:pt modelId="{C98A4E60-DC24-4434-8CBA-5C80B5C4E176}" type="sibTrans" cxnId="{F3E13CB0-9CCD-43D5-AC1D-7467E5A92545}">
      <dgm:prSet/>
      <dgm:spPr/>
      <dgm:t>
        <a:bodyPr/>
        <a:lstStyle/>
        <a:p>
          <a:endParaRPr lang="hr-HR"/>
        </a:p>
      </dgm:t>
    </dgm:pt>
    <dgm:pt modelId="{C5B3B60B-570A-4D0F-B15C-E4C17E1BE362}">
      <dgm:prSet custT="1"/>
      <dgm:spPr/>
      <dgm:t>
        <a:bodyPr/>
        <a:lstStyle/>
        <a:p>
          <a:r>
            <a:rPr lang="hr-HR" sz="1800" b="1" dirty="0"/>
            <a:t>osobna asistencija </a:t>
          </a:r>
          <a:r>
            <a:rPr lang="hr-HR" sz="1800" b="1" dirty="0">
              <a:sym typeface="Wingdings" panose="05000000000000000000" pitchFamily="2" charset="2"/>
            </a:rPr>
            <a:t> </a:t>
          </a:r>
          <a:endParaRPr lang="en-US" sz="1800" b="1" dirty="0"/>
        </a:p>
      </dgm:t>
    </dgm:pt>
    <dgm:pt modelId="{0A115E2A-CD8D-476F-B05E-1291818107D7}" type="parTrans" cxnId="{B07B58BE-F773-4D9A-AA21-7C9F9908BCC8}">
      <dgm:prSet/>
      <dgm:spPr/>
      <dgm:t>
        <a:bodyPr/>
        <a:lstStyle/>
        <a:p>
          <a:endParaRPr lang="hr-HR"/>
        </a:p>
      </dgm:t>
    </dgm:pt>
    <dgm:pt modelId="{D13A9297-A876-4345-89F1-A943FB3F537A}" type="sibTrans" cxnId="{B07B58BE-F773-4D9A-AA21-7C9F9908BCC8}">
      <dgm:prSet/>
      <dgm:spPr/>
      <dgm:t>
        <a:bodyPr/>
        <a:lstStyle/>
        <a:p>
          <a:endParaRPr lang="hr-HR"/>
        </a:p>
      </dgm:t>
    </dgm:pt>
    <dgm:pt modelId="{75A9CC8B-5229-4960-877E-462F437E546E}">
      <dgm:prSet custT="1"/>
      <dgm:spPr/>
      <dgm:t>
        <a:bodyPr/>
        <a:lstStyle/>
        <a:p>
          <a:r>
            <a:rPr lang="hr-HR" sz="1800" b="1" dirty="0"/>
            <a:t>zbrinjavanje osoba s invaliditetom u slučaju bolesti ili smrti roditelja</a:t>
          </a:r>
          <a:endParaRPr lang="en-US" sz="1800" b="1" dirty="0"/>
        </a:p>
      </dgm:t>
    </dgm:pt>
    <dgm:pt modelId="{F44C2011-5ADF-4FAB-9BF3-545C791F4AE1}" type="parTrans" cxnId="{1ED25661-180A-4291-A714-9A4F39832A62}">
      <dgm:prSet/>
      <dgm:spPr/>
      <dgm:t>
        <a:bodyPr/>
        <a:lstStyle/>
        <a:p>
          <a:endParaRPr lang="hr-HR"/>
        </a:p>
      </dgm:t>
    </dgm:pt>
    <dgm:pt modelId="{AA6F4344-4A8E-48A4-96C4-EFBFD0369710}" type="sibTrans" cxnId="{1ED25661-180A-4291-A714-9A4F39832A62}">
      <dgm:prSet/>
      <dgm:spPr/>
      <dgm:t>
        <a:bodyPr/>
        <a:lstStyle/>
        <a:p>
          <a:endParaRPr lang="hr-HR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  <dgm:t>
        <a:bodyPr/>
        <a:lstStyle/>
        <a:p>
          <a:endParaRPr lang="en-US"/>
        </a:p>
      </dgm:t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  <dgm:t>
        <a:bodyPr/>
        <a:lstStyle/>
        <a:p>
          <a:endParaRPr lang="en-US"/>
        </a:p>
      </dgm:t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F9012F13-37A2-4743-9CB6-110A078F1485}" srcId="{0135F7AE-5419-4D01-910E-1FD4413DD80A}" destId="{844E7B01-E79D-4DF3-B556-A99876EEB2DD}" srcOrd="3" destOrd="0" parTransId="{F7B8757D-8041-4AFE-B9B0-AEE9B1C7AE7D}" sibTransId="{42ADEC99-399E-47EF-B0FE-2EBDE4D03BC7}"/>
    <dgm:cxn modelId="{B07B58BE-F773-4D9A-AA21-7C9F9908BCC8}" srcId="{32D1B978-F265-46AB-99A6-B06CAD0D10CD}" destId="{C5B3B60B-570A-4D0F-B15C-E4C17E1BE362}" srcOrd="2" destOrd="0" parTransId="{0A115E2A-CD8D-476F-B05E-1291818107D7}" sibTransId="{D13A9297-A876-4345-89F1-A943FB3F537A}"/>
    <dgm:cxn modelId="{F3E13CB0-9CCD-43D5-AC1D-7467E5A92545}" srcId="{32D1B978-F265-46AB-99A6-B06CAD0D10CD}" destId="{664BEA82-B2CD-4375-9091-D1923AE9B3A4}" srcOrd="1" destOrd="0" parTransId="{41E129DF-85A0-4845-8D01-80372583BAB5}" sibTransId="{C98A4E60-DC24-4434-8CBA-5C80B5C4E176}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3E110C70-32CB-4014-998D-20FE77EA1C67}" srcId="{32D1B978-F265-46AB-99A6-B06CAD0D10CD}" destId="{5E0B2885-5AB5-456F-AC24-23CE245ABFBD}" srcOrd="0" destOrd="0" parTransId="{91633E38-C26E-4510-A5F4-045907B36BE6}" sibTransId="{49575B2C-2723-42AF-8BD1-5B4129BDBEFD}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1ED25661-180A-4291-A714-9A4F39832A62}" srcId="{32D1B978-F265-46AB-99A6-B06CAD0D10CD}" destId="{75A9CC8B-5229-4960-877E-462F437E546E}" srcOrd="3" destOrd="0" parTransId="{F44C2011-5ADF-4FAB-9BF3-545C791F4AE1}" sibTransId="{AA6F4344-4A8E-48A4-96C4-EFBFD0369710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45297C2D-2B39-4030-A6AE-0AD323ECA150}" type="presOf" srcId="{844E7B01-E79D-4DF3-B556-A99876EEB2DD}" destId="{15EC2D18-EF2D-46DD-9C04-1F969226EBF5}" srcOrd="0" destOrd="3" presId="urn:microsoft.com/office/officeart/2005/8/layout/bList2"/>
    <dgm:cxn modelId="{A0D46226-9191-4E76-AFAD-54C7A2E563FE}" type="presOf" srcId="{75A9CC8B-5229-4960-877E-462F437E546E}" destId="{2AFE2EED-6654-476C-B436-C00469154F46}" srcOrd="0" destOrd="3" presId="urn:microsoft.com/office/officeart/2005/8/layout/bList2"/>
    <dgm:cxn modelId="{764EB2B8-9178-443F-B021-2E8999AFCF70}" type="presOf" srcId="{3610A1D4-A023-404E-8584-A33AA8CE9326}" destId="{15EC2D18-EF2D-46DD-9C04-1F969226EBF5}" srcOrd="0" destOrd="1" presId="urn:microsoft.com/office/officeart/2005/8/layout/bList2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042AE220-5440-4379-9969-883BB11E507F}" srcId="{0135F7AE-5419-4D01-910E-1FD4413DD80A}" destId="{3610A1D4-A023-404E-8584-A33AA8CE9326}" srcOrd="1" destOrd="0" parTransId="{DEE727BB-DD3A-4B61-BFE3-4F779E8B2B34}" sibTransId="{2C1CE103-79AE-428F-93FF-78C877109015}"/>
    <dgm:cxn modelId="{E0A1B9FB-1C2D-473E-8BE6-D47049E0247F}" type="presOf" srcId="{E2A48BFB-7630-4BA1-A6B3-597C4C0E1A79}" destId="{15EC2D18-EF2D-46DD-9C04-1F969226EBF5}" srcOrd="0" destOrd="2" presId="urn:microsoft.com/office/officeart/2005/8/layout/bList2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A9E59675-1F63-4316-B355-8B33C56AF4FB}" type="presOf" srcId="{C5B3B60B-570A-4D0F-B15C-E4C17E1BE362}" destId="{2AFE2EED-6654-476C-B436-C00469154F46}" srcOrd="0" destOrd="2" presId="urn:microsoft.com/office/officeart/2005/8/layout/bList2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312182F8-E15C-4147-82FA-1ECA37E93473}" type="presOf" srcId="{664BEA82-B2CD-4375-9091-D1923AE9B3A4}" destId="{2AFE2EED-6654-476C-B436-C00469154F46}" srcOrd="0" destOrd="1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23195604-9169-473C-A8D0-6C763D681F6F}" srcId="{0135F7AE-5419-4D01-910E-1FD4413DD80A}" destId="{E2A48BFB-7630-4BA1-A6B3-597C4C0E1A79}" srcOrd="2" destOrd="0" parTransId="{50D1A3B8-8F92-4819-B3AB-1BE4EC078918}" sibTransId="{CFF981BD-52A7-4B54-8522-40CAC5CB3094}"/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14FFE067-9994-4024-BA3B-FC16CCF828C8}" type="presOf" srcId="{5E0B2885-5AB5-456F-AC24-23CE245ABFBD}" destId="{2AFE2EED-6654-476C-B436-C00469154F46}" srcOrd="0" destOrd="0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6CDA-6998-43BF-89E9-6CEC1BF96178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35FE8-8DA4-4253-8406-2AA85ABE0AF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96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51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12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704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72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95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989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136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586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558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88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39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8130-A3C7-4D38-9006-D34B5F9B1AF7}" type="datetimeFigureOut">
              <a:rPr lang="hr-HR" smtClean="0"/>
              <a:t>17.6.2024.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5DDF-7FFA-4F6A-B349-51D07D3EC30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341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Terapijske usluge i dostupnost socijanih usluga djeci s TUR i OSI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480" y="3602038"/>
            <a:ext cx="5359582" cy="2929391"/>
          </a:xfrm>
        </p:spPr>
        <p:txBody>
          <a:bodyPr>
            <a:normAutofit fontScale="62500" lnSpcReduction="20000"/>
          </a:bodyPr>
          <a:lstStyle/>
          <a:p>
            <a:r>
              <a:rPr lang="hr-HR" sz="2600" b="1" dirty="0"/>
              <a:t>Karla Babić, mag.psych.</a:t>
            </a:r>
            <a:r>
              <a:rPr lang="hr-HR" sz="2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600" b="1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Željka Balić Čaljkušić, socijalni radnik</a:t>
            </a:r>
            <a:endParaRPr lang="hr-HR" sz="26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Ispitivanje je provedeno u sklopu </a:t>
            </a:r>
          </a:p>
          <a:p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Temeljne sustavne podrške koju financira </a:t>
            </a:r>
          </a:p>
          <a:p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Nacionalna zaklada za razvoj civilnog društva  </a:t>
            </a:r>
            <a:endParaRPr lang="hr-HR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0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668884" y="5839097"/>
            <a:ext cx="4139940" cy="692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Solin, 07. lipnja 2024.</a:t>
            </a:r>
          </a:p>
        </p:txBody>
      </p:sp>
      <p:pic>
        <p:nvPicPr>
          <p:cNvPr id="5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1" y="4875667"/>
            <a:ext cx="1777637" cy="1731592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FA30BB4-3DA5-D854-4545-10051BB2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337" y="5621104"/>
            <a:ext cx="1237932" cy="9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 </a:t>
            </a:r>
            <a:br>
              <a:rPr lang="hr-HR" dirty="0"/>
            </a:br>
            <a:r>
              <a:rPr lang="hr-HR" sz="3600" b="1" i="1" dirty="0"/>
              <a:t>UNAPRJEĐENJE RADA I PRIJEDLOZI ZA POBOLJŠANJE RADA UDRUGE „MOJE DIJETE“, SOLIN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" y="1690687"/>
            <a:ext cx="6017072" cy="2528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876" y="3225982"/>
            <a:ext cx="6267124" cy="3122567"/>
          </a:xfrm>
          <a:prstGeom prst="rect">
            <a:avLst/>
          </a:prstGeom>
        </p:spPr>
      </p:pic>
      <p:pic>
        <p:nvPicPr>
          <p:cNvPr id="6" name="Slik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" y="5632949"/>
            <a:ext cx="1102042" cy="105523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54" y="151649"/>
            <a:ext cx="1178039" cy="1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 </a:t>
            </a:r>
            <a:br>
              <a:rPr lang="hr-HR" sz="3600" dirty="0"/>
            </a:br>
            <a:r>
              <a:rPr lang="hr-HR" sz="3600" b="1" i="1" dirty="0"/>
              <a:t>UNAPRJEĐENJE RADA I PRIJEDLOZI ZA POBOLJŠANJE RADA UDRUGE „MOJE DIJETE“, SOLIN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4379"/>
            <a:ext cx="6284627" cy="2906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449" y="3474720"/>
            <a:ext cx="6003551" cy="3079274"/>
          </a:xfrm>
          <a:prstGeom prst="rect">
            <a:avLst/>
          </a:prstGeom>
        </p:spPr>
      </p:pic>
      <p:pic>
        <p:nvPicPr>
          <p:cNvPr id="6" name="Slik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8" y="5802767"/>
            <a:ext cx="1102042" cy="105523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80" y="221434"/>
            <a:ext cx="1178039" cy="1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Rezultati provedenih fokus grupa s roditeljima djece s TUR i 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Tijekom travnja 2024.</a:t>
            </a:r>
          </a:p>
          <a:p>
            <a:r>
              <a:rPr lang="hr-HR" dirty="0"/>
              <a:t>Dvije fokus grupe – </a:t>
            </a:r>
            <a:r>
              <a:rPr lang="hr-HR" b="1" i="1" dirty="0"/>
              <a:t>sudionici podijeljeni prema dobi djeteta </a:t>
            </a:r>
            <a:endParaRPr lang="hr-HR" b="1" i="1" dirty="0" smtClean="0"/>
          </a:p>
          <a:p>
            <a:pPr marL="0" indent="0">
              <a:buNone/>
            </a:pPr>
            <a:r>
              <a:rPr lang="hr-HR" sz="2000" b="1" i="1" dirty="0"/>
              <a:t> </a:t>
            </a:r>
            <a:r>
              <a:rPr lang="hr-HR" sz="2000" b="1" i="1" dirty="0" smtClean="0"/>
              <a:t>   </a:t>
            </a:r>
            <a:r>
              <a:rPr lang="hr-HR" sz="2000" dirty="0" smtClean="0"/>
              <a:t>(0-12 godina</a:t>
            </a:r>
            <a:r>
              <a:rPr lang="hr-HR" sz="2000" dirty="0"/>
              <a:t>, 12+ godina)</a:t>
            </a:r>
          </a:p>
          <a:p>
            <a:r>
              <a:rPr lang="hr-HR" i="1" dirty="0"/>
              <a:t>Fokus grupe provele: Karla Babić,psiholog i </a:t>
            </a:r>
            <a:r>
              <a:rPr lang="hr-HR" dirty="0"/>
              <a:t>Željka Balić Čaljkušić, socijalni radnik</a:t>
            </a:r>
          </a:p>
          <a:p>
            <a:pPr marL="0" indent="0">
              <a:buNone/>
            </a:pPr>
            <a:r>
              <a:rPr lang="hr-HR" dirty="0"/>
              <a:t>Glavne tematske cjeline koje smo obuhvatili:</a:t>
            </a:r>
          </a:p>
          <a:p>
            <a:pPr marL="0" indent="0">
              <a:buNone/>
            </a:pPr>
            <a:r>
              <a:rPr lang="hr-HR" i="1" dirty="0"/>
              <a:t>      a) Demografski podaci sudionika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      b) terapijske usluge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      c) socijalna prava i usluge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79" y="5481435"/>
            <a:ext cx="1102042" cy="105523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0" y="5358629"/>
            <a:ext cx="1178039" cy="1178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09" y="3569018"/>
            <a:ext cx="2100149" cy="29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Demografski podaci sudionika 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087957"/>
              </p:ext>
            </p:extLst>
          </p:nvPr>
        </p:nvGraphicFramePr>
        <p:xfrm>
          <a:off x="655319" y="1690687"/>
          <a:ext cx="10474235" cy="467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67" y="5358629"/>
            <a:ext cx="1102042" cy="105523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80" y="256152"/>
            <a:ext cx="1178039" cy="1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i="1" dirty="0"/>
              <a:t>Korištenje terapijskih usluga</a:t>
            </a:r>
            <a:r>
              <a:rPr lang="hr-HR" dirty="0"/>
              <a:t> </a:t>
            </a:r>
            <a:br>
              <a:rPr lang="hr-HR" dirty="0"/>
            </a:br>
            <a:r>
              <a:rPr lang="hr-HR" sz="1800" dirty="0"/>
              <a:t>(kada ste ostvarili terapijske usluge, gdje sve koristite terpijske usluge...)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570802"/>
              </p:ext>
            </p:extLst>
          </p:nvPr>
        </p:nvGraphicFramePr>
        <p:xfrm>
          <a:off x="990600" y="1825625"/>
          <a:ext cx="10515600" cy="450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179" y="5725547"/>
            <a:ext cx="1102042" cy="105523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80" y="212725"/>
            <a:ext cx="1178039" cy="1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/>
            </a:r>
            <a:br>
              <a:rPr lang="hr-HR" b="1" i="1" dirty="0"/>
            </a:br>
            <a:r>
              <a:rPr lang="hr-HR" b="1" i="1" dirty="0"/>
              <a:t>Zadovoljstvo primljenim terapijskim uslugama</a:t>
            </a:r>
            <a:r>
              <a:rPr lang="hr-HR" dirty="0"/>
              <a:t/>
            </a:r>
            <a:br>
              <a:rPr lang="hr-HR" dirty="0"/>
            </a:br>
            <a:r>
              <a:rPr lang="hr-HR" sz="2200" dirty="0"/>
              <a:t>(zadovoljstvo učestalošću i kvalitetom terapijskih usluga)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063813"/>
              </p:ext>
            </p:extLst>
          </p:nvPr>
        </p:nvGraphicFramePr>
        <p:xfrm>
          <a:off x="838200" y="1690689"/>
          <a:ext cx="10753578" cy="461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933" y="5802767"/>
            <a:ext cx="1102042" cy="105523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80" y="118949"/>
            <a:ext cx="1178039" cy="1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Potreba za dodatnim terapijskim uslugama </a:t>
            </a:r>
            <a:r>
              <a:rPr lang="hr-HR" dirty="0"/>
              <a:t/>
            </a:r>
            <a:br>
              <a:rPr lang="hr-HR" dirty="0"/>
            </a:br>
            <a:r>
              <a:rPr lang="hr-HR" sz="2000" dirty="0"/>
              <a:t>(terapijske usluge koje nisu zastupljene na području našeg grada/županije ili koje roditelji smatraju potrebnima, a uopće ne postoje 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1825625"/>
            <a:ext cx="10844349" cy="4351338"/>
          </a:xfrm>
        </p:spPr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429520"/>
              </p:ext>
            </p:extLst>
          </p:nvPr>
        </p:nvGraphicFramePr>
        <p:xfrm>
          <a:off x="509451" y="1690688"/>
          <a:ext cx="11682549" cy="463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930537"/>
            <a:ext cx="838200" cy="84151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697" y="63343"/>
            <a:ext cx="964563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Potreba za terapijskim i socijalnim uslugama za roditelje djece s TUR i OSI</a:t>
            </a:r>
            <a:r>
              <a:rPr lang="hr-HR" dirty="0"/>
              <a:t/>
            </a:r>
            <a:br>
              <a:rPr lang="hr-HR" dirty="0"/>
            </a:br>
            <a:r>
              <a:rPr lang="hr-HR" sz="1800" dirty="0"/>
              <a:t>(terapijske usluge za roditelje, socijalna prava i usluge koje bi roditelji mogli ostvariti preko Hrvatskog zavoda za socijalni rad)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57507"/>
              </p:ext>
            </p:extLst>
          </p:nvPr>
        </p:nvGraphicFramePr>
        <p:xfrm>
          <a:off x="838200" y="1825625"/>
          <a:ext cx="1066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26034"/>
            <a:ext cx="838200" cy="9547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961" y="0"/>
            <a:ext cx="1178039" cy="1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Prijedlozi za unaprjeđenje sustava socijalne skrbi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1983545"/>
            <a:ext cx="10369062" cy="4425558"/>
          </a:xfrm>
        </p:spPr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205493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20" y="6048103"/>
            <a:ext cx="944880" cy="94381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493" y="230188"/>
            <a:ext cx="1099500" cy="10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Zaključak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153347"/>
              </p:ext>
            </p:extLst>
          </p:nvPr>
        </p:nvGraphicFramePr>
        <p:xfrm>
          <a:off x="838200" y="1825625"/>
          <a:ext cx="10668000" cy="447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56" y="5852160"/>
            <a:ext cx="957943" cy="100584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960" y="118949"/>
            <a:ext cx="1178039" cy="11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CILJ</a:t>
            </a:r>
            <a:r>
              <a:rPr lang="hr-H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91" y="1512117"/>
            <a:ext cx="10515600" cy="4351338"/>
          </a:xfrm>
        </p:spPr>
        <p:txBody>
          <a:bodyPr/>
          <a:lstStyle/>
          <a:p>
            <a:r>
              <a:rPr lang="hr-HR" dirty="0"/>
              <a:t>Dobiti uvid u potrebe roditelja i njihove djece s TUR i OSI kako bismo u budućnosti </a:t>
            </a:r>
            <a:r>
              <a:rPr lang="hr-HR" b="1" i="1" dirty="0"/>
              <a:t>razvijali naše terapijske usluge</a:t>
            </a:r>
            <a:r>
              <a:rPr lang="hr-HR" i="1" dirty="0"/>
              <a:t> </a:t>
            </a:r>
            <a:r>
              <a:rPr lang="hr-HR" dirty="0"/>
              <a:t>u skladu s potrebama naših korisnika te kako bi ispitali </a:t>
            </a:r>
            <a:r>
              <a:rPr lang="hr-HR" b="1" i="1" dirty="0"/>
              <a:t>nedostatak socijalnih usluga </a:t>
            </a:r>
            <a:r>
              <a:rPr lang="hr-HR" dirty="0"/>
              <a:t>na lokalnom području  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487" y="5764668"/>
            <a:ext cx="1102042" cy="105523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" y="5422040"/>
            <a:ext cx="1433238" cy="121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73" y="3331029"/>
            <a:ext cx="3174274" cy="3174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7" y="3331029"/>
            <a:ext cx="4197532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Pitanja, komentari? </a:t>
            </a:r>
            <a:r>
              <a:rPr lang="hr-HR" b="1" i="1" dirty="0">
                <a:sym typeface="Wingdings" panose="05000000000000000000" pitchFamily="2" charset="2"/>
              </a:rPr>
              <a:t></a:t>
            </a:r>
            <a:endParaRPr lang="hr-HR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1587138"/>
            <a:ext cx="6069874" cy="455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2" y="365125"/>
            <a:ext cx="1407321" cy="14355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4" y="494580"/>
            <a:ext cx="1176630" cy="1176630"/>
          </a:xfrm>
          <a:prstGeom prst="rect">
            <a:avLst/>
          </a:prstGeom>
        </p:spPr>
      </p:pic>
      <p:pic>
        <p:nvPicPr>
          <p:cNvPr id="1030" name="Picture 6" descr="Prve autorizirane metode za klasifikaciju svinjskih trupova na liniji  klanja u Republici Hrvatskoj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06" y="2600302"/>
            <a:ext cx="4881290" cy="27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PROVEDENE AKTIVNOSTI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321346"/>
              </p:ext>
            </p:extLst>
          </p:nvPr>
        </p:nvGraphicFramePr>
        <p:xfrm>
          <a:off x="838200" y="18517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67" y="5358629"/>
            <a:ext cx="1102042" cy="105523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" y="5422040"/>
            <a:ext cx="1225732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Anketni upitnik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Prikupljanje podataka tijekom mjeseca travnja i svibnja 2024. </a:t>
            </a:r>
          </a:p>
          <a:p>
            <a:r>
              <a:rPr lang="hr-HR" dirty="0"/>
              <a:t>Upitnik popunilo </a:t>
            </a:r>
            <a:r>
              <a:rPr lang="hr-HR" b="1" i="1" dirty="0"/>
              <a:t>53 roditelja djece s TUR i OSI</a:t>
            </a:r>
            <a:r>
              <a:rPr lang="hr-HR" dirty="0"/>
              <a:t>, članovi udruge „Moje dijete”, Solin</a:t>
            </a:r>
          </a:p>
          <a:p>
            <a:r>
              <a:rPr lang="hr-HR" dirty="0"/>
              <a:t>Sudjelovali roditelji djece različite kronološke dobi i različitih vrsta oštećenja</a:t>
            </a:r>
          </a:p>
          <a:p>
            <a:r>
              <a:rPr lang="hr-HR" dirty="0"/>
              <a:t>Objašnjena svrha prikupljanja navedenih podataka</a:t>
            </a:r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167" y="5358629"/>
            <a:ext cx="1102042" cy="105523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" y="5422040"/>
            <a:ext cx="1343298" cy="10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</p:spPr>
        <p:txBody>
          <a:bodyPr/>
          <a:lstStyle/>
          <a:p>
            <a:r>
              <a:rPr lang="hr-HR" b="1" i="1" dirty="0"/>
              <a:t>Prikaz strukture korisnika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162" r="13895"/>
          <a:stretch/>
        </p:blipFill>
        <p:spPr>
          <a:xfrm>
            <a:off x="5659889" y="2632821"/>
            <a:ext cx="6001794" cy="3242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6827"/>
            <a:ext cx="6206055" cy="3748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324" y="2126827"/>
            <a:ext cx="3590925" cy="419100"/>
          </a:xfrm>
          <a:prstGeom prst="rect">
            <a:avLst/>
          </a:prstGeom>
        </p:spPr>
      </p:pic>
      <p:pic>
        <p:nvPicPr>
          <p:cNvPr id="7" name="Slika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863" y="5668734"/>
            <a:ext cx="1088980" cy="104557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" y="5668734"/>
            <a:ext cx="1186544" cy="104557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689894" y="2549661"/>
            <a:ext cx="2534195" cy="1127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U</a:t>
            </a:r>
            <a:r>
              <a:rPr lang="hr-HR" sz="1400" dirty="0" smtClean="0"/>
              <a:t>kupno </a:t>
            </a:r>
            <a:r>
              <a:rPr lang="hr-HR" sz="1400" dirty="0"/>
              <a:t>42% ukupnog broja korisnika </a:t>
            </a:r>
            <a:r>
              <a:rPr lang="hr-HR" sz="1400" dirty="0" smtClean="0"/>
              <a:t> čine korisnici do 7 godine. </a:t>
            </a:r>
            <a:endParaRPr lang="hr-H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10007" y="98871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5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Prikaz strukture korisnika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76" y="1796782"/>
            <a:ext cx="4060372" cy="594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76" y="2497635"/>
            <a:ext cx="7822473" cy="3771550"/>
          </a:xfrm>
          <a:prstGeom prst="rect">
            <a:avLst/>
          </a:prstGeom>
        </p:spPr>
      </p:pic>
      <p:pic>
        <p:nvPicPr>
          <p:cNvPr id="6" name="Slik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79" y="5632949"/>
            <a:ext cx="1102042" cy="105523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" y="5476059"/>
            <a:ext cx="1381941" cy="138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1749" y="1505741"/>
            <a:ext cx="286704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Djeca u najranijoj dobi s razvojnim teškoćama uglavnom imaju dijagnozu </a:t>
            </a:r>
            <a:r>
              <a:rPr lang="hr-HR" b="1" i="1" dirty="0"/>
              <a:t>usporenog razvoja ili govornih poteškoća </a:t>
            </a:r>
            <a:r>
              <a:rPr lang="hr-HR" dirty="0"/>
              <a:t>što zapravo čini veliku brojku dijagnoza koje smo svrstali pod </a:t>
            </a:r>
            <a:r>
              <a:rPr lang="hr-HR" i="1" dirty="0"/>
              <a:t>Ostalo.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Djeca u dobi od 0-7 godina najviše djeca s dijagnozama poremećaja iz spektra autizma (njih čak 45%)!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4619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Korištenje terapijskih usluga u udruzi „Moje dijete”, Solin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3" y="2025672"/>
            <a:ext cx="7535091" cy="4397570"/>
          </a:xfrm>
          <a:prstGeom prst="rect">
            <a:avLst/>
          </a:prstGeom>
        </p:spPr>
      </p:pic>
      <p:pic>
        <p:nvPicPr>
          <p:cNvPr id="5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79" y="5590356"/>
            <a:ext cx="1102042" cy="105523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2" y="5590356"/>
            <a:ext cx="1264921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Korištenje terapijskih usluga na drugim mjestima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22998"/>
            <a:ext cx="6736642" cy="3528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134" y="3787356"/>
            <a:ext cx="6718122" cy="2622913"/>
          </a:xfrm>
          <a:prstGeom prst="rect">
            <a:avLst/>
          </a:prstGeom>
        </p:spPr>
      </p:pic>
      <p:pic>
        <p:nvPicPr>
          <p:cNvPr id="6" name="Slik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" y="5672137"/>
            <a:ext cx="1102042" cy="105523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45" y="227730"/>
            <a:ext cx="1433238" cy="14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Iskaz potreba za terapijskim uslugama za djecu i roditelje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47"/>
          <a:stretch/>
        </p:blipFill>
        <p:spPr>
          <a:xfrm>
            <a:off x="-91440" y="1815737"/>
            <a:ext cx="5990905" cy="3618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99"/>
          <a:stretch/>
        </p:blipFill>
        <p:spPr>
          <a:xfrm>
            <a:off x="5899465" y="1907177"/>
            <a:ext cx="6335246" cy="3366952"/>
          </a:xfrm>
          <a:prstGeom prst="rect">
            <a:avLst/>
          </a:prstGeom>
        </p:spPr>
      </p:pic>
      <p:pic>
        <p:nvPicPr>
          <p:cNvPr id="7" name="Slik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408" y="5623150"/>
            <a:ext cx="1102042" cy="105523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5499665"/>
            <a:ext cx="1267436" cy="10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1235</Words>
  <Application>Microsoft Office PowerPoint</Application>
  <PresentationFormat>Široki zaslon</PresentationFormat>
  <Paragraphs>124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Terapijske usluge i dostupnost socijanih usluga djeci s TUR i OSI</vt:lpstr>
      <vt:lpstr>CILJ </vt:lpstr>
      <vt:lpstr>PROVEDENE AKTIVNOSTI </vt:lpstr>
      <vt:lpstr>Anketni upitnik </vt:lpstr>
      <vt:lpstr>Prikaz strukture korisnika</vt:lpstr>
      <vt:lpstr>Prikaz strukture korisnika</vt:lpstr>
      <vt:lpstr>Korištenje terapijskih usluga u udruzi „Moje dijete”, Solin </vt:lpstr>
      <vt:lpstr>Korištenje terapijskih usluga na drugim mjestima</vt:lpstr>
      <vt:lpstr>Iskaz potreba za terapijskim uslugama za djecu i roditelje</vt:lpstr>
      <vt:lpstr>  UNAPRJEĐENJE RADA I PRIJEDLOZI ZA POBOLJŠANJE RADA UDRUGE „MOJE DIJETE“, SOLIN </vt:lpstr>
      <vt:lpstr>  UNAPRJEĐENJE RADA I PRIJEDLOZI ZA POBOLJŠANJE RADA UDRUGE „MOJE DIJETE“, SOLIN </vt:lpstr>
      <vt:lpstr>Rezultati provedenih fokus grupa s roditeljima djece s TUR i OSI</vt:lpstr>
      <vt:lpstr>Demografski podaci sudionika </vt:lpstr>
      <vt:lpstr>Korištenje terapijskih usluga  (kada ste ostvarili terapijske usluge, gdje sve koristite terpijske usluge...)</vt:lpstr>
      <vt:lpstr> Zadovoljstvo primljenim terapijskim uslugama (zadovoljstvo učestalošću i kvalitetom terapijskih usluga) </vt:lpstr>
      <vt:lpstr>Potreba za dodatnim terapijskim uslugama  (terapijske usluge koje nisu zastupljene na području našeg grada/županije ili koje roditelji smatraju potrebnima, a uopće ne postoje ) </vt:lpstr>
      <vt:lpstr>Potreba za terapijskim i socijalnim uslugama za roditelje djece s TUR i OSI (terapijske usluge za roditelje, socijalna prava i usluge koje bi roditelji mogli ostvariti preko Hrvatskog zavoda za socijalni rad) </vt:lpstr>
      <vt:lpstr>Prijedlozi za unaprjeđenje sustava socijalne skrbi</vt:lpstr>
      <vt:lpstr>Zaključak </vt:lpstr>
      <vt:lpstr>Pitanja, komentari? 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Terapijske usluge i dostupnost socijanih usluga djeci s TUR i OSI</dc:title>
  <dc:creator>korisnik</dc:creator>
  <cp:lastModifiedBy>Microsoftov račun</cp:lastModifiedBy>
  <cp:revision>53</cp:revision>
  <dcterms:created xsi:type="dcterms:W3CDTF">2024-06-04T07:30:44Z</dcterms:created>
  <dcterms:modified xsi:type="dcterms:W3CDTF">2024-06-17T17:17:09Z</dcterms:modified>
</cp:coreProperties>
</file>